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30" r:id="rId2"/>
    <p:sldId id="443" r:id="rId3"/>
    <p:sldId id="400" r:id="rId4"/>
    <p:sldId id="431" r:id="rId5"/>
    <p:sldId id="491" r:id="rId6"/>
    <p:sldId id="484" r:id="rId7"/>
    <p:sldId id="897" r:id="rId8"/>
    <p:sldId id="497" r:id="rId9"/>
    <p:sldId id="888" r:id="rId10"/>
    <p:sldId id="498" r:id="rId11"/>
    <p:sldId id="884" r:id="rId12"/>
    <p:sldId id="885" r:id="rId13"/>
    <p:sldId id="608" r:id="rId14"/>
    <p:sldId id="391" r:id="rId15"/>
    <p:sldId id="894" r:id="rId16"/>
    <p:sldId id="605" r:id="rId17"/>
    <p:sldId id="886" r:id="rId18"/>
    <p:sldId id="887" r:id="rId19"/>
    <p:sldId id="890" r:id="rId20"/>
    <p:sldId id="590" r:id="rId21"/>
    <p:sldId id="549" r:id="rId22"/>
    <p:sldId id="550" r:id="rId23"/>
    <p:sldId id="891" r:id="rId24"/>
    <p:sldId id="588" r:id="rId25"/>
    <p:sldId id="893" r:id="rId26"/>
    <p:sldId id="351" r:id="rId27"/>
    <p:sldId id="609" r:id="rId28"/>
    <p:sldId id="617" r:id="rId29"/>
    <p:sldId id="520" r:id="rId30"/>
    <p:sldId id="895" r:id="rId31"/>
    <p:sldId id="427" r:id="rId32"/>
    <p:sldId id="896" r:id="rId33"/>
    <p:sldId id="618" r:id="rId34"/>
    <p:sldId id="621" r:id="rId35"/>
    <p:sldId id="883" r:id="rId36"/>
    <p:sldId id="345" r:id="rId37"/>
    <p:sldId id="623" r:id="rId38"/>
    <p:sldId id="839" r:id="rId39"/>
    <p:sldId id="448"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92E7FEE-A7E9-4CA6-9BD7-D8B0DD8235D3}">
          <p14:sldIdLst>
            <p14:sldId id="430"/>
            <p14:sldId id="443"/>
            <p14:sldId id="400"/>
          </p14:sldIdLst>
        </p14:section>
        <p14:section name="Section 1" id="{614BE97F-46AA-450F-AB7F-F2442055F218}">
          <p14:sldIdLst>
            <p14:sldId id="431"/>
            <p14:sldId id="491"/>
            <p14:sldId id="484"/>
            <p14:sldId id="897"/>
            <p14:sldId id="497"/>
            <p14:sldId id="888"/>
            <p14:sldId id="498"/>
            <p14:sldId id="884"/>
          </p14:sldIdLst>
        </p14:section>
        <p14:section name="Section 2" id="{0F0B97A9-77B0-475A-B465-2268A0A51E6C}">
          <p14:sldIdLst>
            <p14:sldId id="885"/>
            <p14:sldId id="608"/>
            <p14:sldId id="391"/>
            <p14:sldId id="894"/>
            <p14:sldId id="605"/>
            <p14:sldId id="886"/>
          </p14:sldIdLst>
        </p14:section>
        <p14:section name="Section 3" id="{BA8D67B4-C6F6-4D87-AC48-C5BFCF7A381A}">
          <p14:sldIdLst>
            <p14:sldId id="887"/>
            <p14:sldId id="890"/>
            <p14:sldId id="590"/>
            <p14:sldId id="549"/>
            <p14:sldId id="550"/>
            <p14:sldId id="891"/>
            <p14:sldId id="588"/>
            <p14:sldId id="893"/>
            <p14:sldId id="351"/>
            <p14:sldId id="609"/>
            <p14:sldId id="617"/>
          </p14:sldIdLst>
        </p14:section>
        <p14:section name="Lab" id="{1461514C-930D-4463-89C8-1CC348056A20}">
          <p14:sldIdLst>
            <p14:sldId id="520"/>
            <p14:sldId id="895"/>
            <p14:sldId id="427"/>
            <p14:sldId id="896"/>
            <p14:sldId id="618"/>
            <p14:sldId id="621"/>
          </p14:sldIdLst>
        </p14:section>
        <p14:section name="Module wrap up" id="{936E3800-8C58-46E0-83BE-87653CF45730}">
          <p14:sldIdLst>
            <p14:sldId id="883"/>
            <p14:sldId id="345"/>
            <p14:sldId id="623"/>
            <p14:sldId id="83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40"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harrette, Jen" initials="CJ" lastIdx="3" clrIdx="2">
    <p:extLst>
      <p:ext uri="{19B8F6BF-5375-455C-9EA6-DF929625EA0E}">
        <p15:presenceInfo xmlns:p15="http://schemas.microsoft.com/office/powerpoint/2012/main" userId="Charrette, Jen" providerId="None"/>
      </p:ext>
    </p:extLst>
  </p:cmAuthor>
  <p:cmAuthor id="4" name="Harris, Melissa" initials="HM" lastIdx="10" clrIdx="3">
    <p:extLst>
      <p:ext uri="{19B8F6BF-5375-455C-9EA6-DF929625EA0E}">
        <p15:presenceInfo xmlns:p15="http://schemas.microsoft.com/office/powerpoint/2012/main" userId="S-1-5-21-1407069837-2091007605-538272213-257813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86613"/>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autoAdjust="0"/>
    <p:restoredTop sz="63249" autoAdjust="0"/>
  </p:normalViewPr>
  <p:slideViewPr>
    <p:cSldViewPr snapToGrid="0" snapToObjects="1" showGuides="1">
      <p:cViewPr varScale="1">
        <p:scale>
          <a:sx n="69" d="100"/>
          <a:sy n="69" d="100"/>
        </p:scale>
        <p:origin x="164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8/17/2020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8/17/2020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AmazonCloudWatch/latest/monitoring/AlarmThatSendsEmail.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autoscaling/ec2/userguide/AutoScalingGroup.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ws.amazon.com/blogs/aws/new-predictive-scaling-for-ec2-powered-by-machine-learning/" TargetMode="External"/><Relationship Id="rId3" Type="http://schemas.openxmlformats.org/officeDocument/2006/relationships/hyperlink" Target="https://docs.aws.amazon.com/autoscaling/ec2/userguide/LaunchConfiguration.html" TargetMode="External"/><Relationship Id="rId7" Type="http://schemas.openxmlformats.org/officeDocument/2006/relationships/hyperlink" Target="https://docs.aws.amazon.com/autoscaling/ec2/userguide/as-scale-based-on-demand.html#as-scaling-type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aws.amazon.com/autoscaling/ec2/userguide/as-scale-based-on-demand.html" TargetMode="External"/><Relationship Id="rId5" Type="http://schemas.openxmlformats.org/officeDocument/2006/relationships/hyperlink" Target="https://docs.aws.amazon.com/autoscaling/ec2/userguide/schedule_time.html" TargetMode="External"/><Relationship Id="rId4" Type="http://schemas.openxmlformats.org/officeDocument/2006/relationships/hyperlink" Target="https://docs.aws.amazon.com/autoscaling/ec2/userguide/as-manual-scaling.html" TargetMode="External"/><Relationship Id="rId9" Type="http://schemas.openxmlformats.org/officeDocument/2006/relationships/hyperlink" Target="https://docs.aws.amazon.com/autoscaling/ec2/userguide/scaling_plan.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amazon.com/autoscal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features/?nc=sn&amp;loc=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10: Automatic Scaling and Monitoring</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98421"/>
          </a:xfrm>
        </p:spPr>
        <p:txBody>
          <a:bodyPr/>
          <a:lstStyle/>
          <a:p>
            <a:r>
              <a:rPr lang="en-US" sz="1100" dirty="0"/>
              <a:t>You can use the following features to monitor your load balancers, analyze traffic patterns, and troubleshoot issues with your load balancers and targets:</a:t>
            </a:r>
          </a:p>
          <a:p>
            <a:endParaRPr lang="en-US" sz="1100" dirty="0"/>
          </a:p>
          <a:p>
            <a:pPr marL="171450" indent="-171450">
              <a:buFont typeface="Arial" panose="020B0604020202020204" pitchFamily="34" charset="0"/>
              <a:buChar char="•"/>
            </a:pPr>
            <a:r>
              <a:rPr lang="en-US" sz="1100" i="1" dirty="0"/>
              <a:t>Amazon CloudWatch metrics</a:t>
            </a:r>
            <a:r>
              <a:rPr lang="en-US" sz="1100" i="0" baseline="0" dirty="0"/>
              <a:t> –</a:t>
            </a:r>
            <a:r>
              <a:rPr lang="en-US" sz="1100" dirty="0"/>
              <a:t> Elastic Load Balancing publishes data points to </a:t>
            </a:r>
            <a:r>
              <a:rPr lang="en-US" sz="1100" i="0" dirty="0"/>
              <a:t>Amazon CloudWatch </a:t>
            </a:r>
            <a:r>
              <a:rPr lang="en-US" sz="1100" dirty="0"/>
              <a:t>for your load balancers and your targets. CloudWatch enables you to retrieve statistics about those data points as an ordered set of time</a:t>
            </a:r>
            <a:r>
              <a:rPr lang="en-US" sz="1100" baseline="0" dirty="0"/>
              <a:t> </a:t>
            </a:r>
            <a:r>
              <a:rPr lang="en-US" sz="1100" dirty="0"/>
              <a:t>series data, known as </a:t>
            </a:r>
            <a:r>
              <a:rPr lang="en-US" sz="1100" i="0" dirty="0"/>
              <a:t>metrics</a:t>
            </a:r>
            <a:r>
              <a:rPr lang="en-US" sz="1100" dirty="0"/>
              <a:t>. You can use metrics to verify that your system is performing as expected. For example, you can create a CloudWatch alarm to monitor a specified metric and initiate an action (such as sending a notification to an email address) if the metric goes outside what you consider an acceptable range. </a:t>
            </a:r>
          </a:p>
          <a:p>
            <a:endParaRPr lang="en-US" sz="1100" dirty="0"/>
          </a:p>
          <a:p>
            <a:pPr marL="171450" indent="-171450">
              <a:buFont typeface="Arial" panose="020B0604020202020204" pitchFamily="34" charset="0"/>
              <a:buChar char="•"/>
            </a:pPr>
            <a:r>
              <a:rPr lang="en-US" sz="1100" i="1" dirty="0"/>
              <a:t>Access logs</a:t>
            </a:r>
            <a:r>
              <a:rPr lang="en-US" sz="1100" i="0" baseline="0" dirty="0"/>
              <a:t> –</a:t>
            </a:r>
            <a:r>
              <a:rPr lang="en-US" sz="1100" dirty="0"/>
              <a:t> You can use </a:t>
            </a:r>
            <a:r>
              <a:rPr lang="en-US" sz="1100" i="0" dirty="0"/>
              <a:t>access logs </a:t>
            </a:r>
            <a:r>
              <a:rPr lang="en-US" sz="1100" dirty="0"/>
              <a:t>to capture detailed information about the requests that were made to your load balancer and store them as log files in Amazon Simple Storage Service (Amazon S3). You can use these access logs to analyze traffic patterns and to troubleshoot issues with your targets or backend applications.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AWS CloudTrail logs</a:t>
            </a:r>
            <a:r>
              <a:rPr lang="en-US" sz="1100" i="0" dirty="0"/>
              <a:t> – </a:t>
            </a:r>
            <a:r>
              <a:rPr lang="en-US" sz="1100" dirty="0"/>
              <a:t>You can use </a:t>
            </a:r>
            <a:r>
              <a:rPr lang="en-US" sz="1100" i="0" dirty="0"/>
              <a:t>AWS CloudTrail </a:t>
            </a:r>
            <a:r>
              <a:rPr lang="en-US" sz="1100" dirty="0"/>
              <a:t>to capture detailed information about the calls that</a:t>
            </a:r>
            <a:r>
              <a:rPr lang="en-US" sz="1100" baseline="0" dirty="0"/>
              <a:t> were </a:t>
            </a:r>
            <a:r>
              <a:rPr lang="en-US" sz="1100" dirty="0"/>
              <a:t>made to the Elastic Load Balancing application programming interface (API) and store them as log files in Amazon S3. You can use these CloudTrail logs to determine who made the call, what calls were made, when the call was made, the source IP address of where the call came from, and so on. </a:t>
            </a:r>
          </a:p>
        </p:txBody>
      </p:sp>
    </p:spTree>
    <p:extLst>
      <p:ext uri="{BB962C8B-B14F-4D97-AF65-F5344CB8AC3E}">
        <p14:creationId xmlns:p14="http://schemas.microsoft.com/office/powerpoint/2010/main" val="82683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Elastic Load Balancing distributes incoming application or network traffic across multiple targets</a:t>
            </a:r>
            <a:r>
              <a:rPr lang="en-US" sz="1100" baseline="0" dirty="0"/>
              <a:t> (</a:t>
            </a:r>
            <a:r>
              <a:rPr lang="en-US" sz="1100" dirty="0"/>
              <a:t>such as Amazon EC2 instances, containers, IP addresses, and Lambda functions) in one or more Availability Zones.</a:t>
            </a:r>
          </a:p>
          <a:p>
            <a:pPr marL="171450" indent="-171450">
              <a:buFont typeface="Arial" panose="020B0604020202020204" pitchFamily="34" charset="0"/>
              <a:buChar char="•"/>
            </a:pPr>
            <a:r>
              <a:rPr lang="en-US" sz="1100" dirty="0"/>
              <a:t>Elastic Load Balancing supports three types of load balancers: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Application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Network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Classic Load Balancer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Elastic Load Balancing offers several monitoring tools for continuous monitoring and logging for auditing and analytics.</a:t>
            </a:r>
          </a:p>
        </p:txBody>
      </p:sp>
    </p:spTree>
    <p:extLst>
      <p:ext uri="{BB962C8B-B14F-4D97-AF65-F5344CB8AC3E}">
        <p14:creationId xmlns:p14="http://schemas.microsoft.com/office/powerpoint/2010/main" val="17529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Amazon CloudWatch</a:t>
            </a:r>
          </a:p>
        </p:txBody>
      </p:sp>
    </p:spTree>
    <p:extLst>
      <p:ext uri="{BB962C8B-B14F-4D97-AF65-F5344CB8AC3E}">
        <p14:creationId xmlns:p14="http://schemas.microsoft.com/office/powerpoint/2010/main" val="189253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use AWS efficiently, you need insight into your AWS resources. </a:t>
            </a:r>
          </a:p>
          <a:p>
            <a:endParaRPr lang="en-US" sz="1100" dirty="0"/>
          </a:p>
          <a:p>
            <a:r>
              <a:rPr lang="en-US" sz="1100" dirty="0"/>
              <a:t>For example, you might want to know:</a:t>
            </a:r>
          </a:p>
          <a:p>
            <a:pPr marL="171450" indent="-171450">
              <a:buFont typeface="Arial" panose="020B0604020202020204" pitchFamily="34" charset="0"/>
              <a:buChar char="•"/>
            </a:pPr>
            <a:r>
              <a:rPr lang="en-US" sz="1100" dirty="0"/>
              <a:t>When you should launch more Amazon EC2 instances?</a:t>
            </a:r>
          </a:p>
          <a:p>
            <a:pPr marL="171450" indent="-171450">
              <a:buFont typeface="Arial" panose="020B0604020202020204" pitchFamily="34" charset="0"/>
              <a:buChar char="•"/>
            </a:pPr>
            <a:r>
              <a:rPr lang="en-US" sz="1100" dirty="0"/>
              <a:t>If your application’s performance or availability is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How much of your infrastructure is actually being used?</a:t>
            </a:r>
          </a:p>
          <a:p>
            <a:pPr marL="171450" indent="-171450">
              <a:buFont typeface="Arial" panose="020B0604020202020204" pitchFamily="34" charset="0"/>
              <a:buChar char="•"/>
            </a:pPr>
            <a:endParaRPr lang="en-US" sz="1100" dirty="0"/>
          </a:p>
          <a:p>
            <a:r>
              <a:rPr lang="en-US" sz="1100" dirty="0"/>
              <a:t>How do you capture this information?</a:t>
            </a:r>
            <a:endParaRPr lang="en-US" sz="1100" b="0" i="0" kern="1200" dirty="0">
              <a:solidFill>
                <a:schemeClr val="tx1"/>
              </a:solidFill>
              <a:effectLst/>
            </a:endParaRPr>
          </a:p>
        </p:txBody>
      </p:sp>
    </p:spTree>
    <p:extLst>
      <p:ext uri="{BB962C8B-B14F-4D97-AF65-F5344CB8AC3E}">
        <p14:creationId xmlns:p14="http://schemas.microsoft.com/office/powerpoint/2010/main" val="53320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93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dirty="0"/>
              <a:t>Amazon CloudWatch is a monitoring and observability service that is built for DevOps engineers, developers, site reliability engineers (SRE), and IT managers. CloudWatch monitors your AWS resources (and the </a:t>
            </a:r>
            <a:r>
              <a:rPr lang="en-US" sz="1100" dirty="0">
                <a:solidFill>
                  <a:srgbClr val="000000"/>
                </a:solidFill>
              </a:rPr>
              <a:t>applications</a:t>
            </a:r>
            <a:r>
              <a:rPr lang="en-US" sz="1100" dirty="0"/>
              <a:t> that you run on AWS) in real time. You can use CloudWatch to collect and track metrics, which are variables that you can measure for your resources and </a:t>
            </a:r>
            <a:r>
              <a:rPr lang="en-US" sz="1100" dirty="0">
                <a:solidFill>
                  <a:srgbClr val="000000"/>
                </a:solidFill>
              </a:rPr>
              <a:t>applications</a:t>
            </a:r>
            <a:r>
              <a:rPr lang="en-US" sz="1100" dirty="0"/>
              <a:t>. </a:t>
            </a:r>
          </a:p>
          <a:p>
            <a:endParaRPr lang="en-US" sz="1100" dirty="0"/>
          </a:p>
          <a:p>
            <a:r>
              <a:rPr lang="en-US" sz="1100" dirty="0"/>
              <a:t>You can create an alarm to monitor any Amazon CloudWatch metric in your account and use the alarm to automatically send a notification to an Amazon Simple Notification Service (Amazon SNS) topic or perform an Amazon EC2 Auto Scaling or Amazon</a:t>
            </a:r>
            <a:r>
              <a:rPr lang="en-US" sz="1100" baseline="0" dirty="0"/>
              <a:t> </a:t>
            </a:r>
            <a:r>
              <a:rPr lang="en-US" sz="1100" dirty="0"/>
              <a:t>EC2 action. For example, you can create alarms on the CPU utilization of an EC2 instance, Elastic Load Balancing request latency, Amazon DynamoDB table throughput, Amazon Simple Queue Service (Amazon SQS) queue length, or even the charges on your AWS bill. You can also create an alarm on custom metrics that are specific to your custom applications or infrastructure.</a:t>
            </a:r>
          </a:p>
          <a:p>
            <a:endParaRPr lang="en-US" sz="1100" dirty="0"/>
          </a:p>
          <a:p>
            <a:r>
              <a:rPr lang="en-US" sz="1100" dirty="0"/>
              <a:t>You can also use Amazon CloudWatch Events to define rules that match incoming events (or changes in your AWS environment) and route them to targets for processing. Targets can include Amazon EC2 instances, AWS Lambda functions, Kinesis streams, Amazon ECS tasks, Step Functions state machines, Amazon SNS topics, Amazon SQS queues, and built-in targets.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 </a:t>
            </a:r>
          </a:p>
          <a:p>
            <a:endParaRPr lang="en-US" sz="1100" dirty="0"/>
          </a:p>
          <a:p>
            <a:r>
              <a:rPr lang="en-US" sz="1100" dirty="0"/>
              <a:t>With CloudWatch, you gain system-wide visibility into resource utilization, </a:t>
            </a:r>
            <a:r>
              <a:rPr lang="en-US" sz="1100" dirty="0">
                <a:solidFill>
                  <a:srgbClr val="000000"/>
                </a:solidFill>
              </a:rPr>
              <a:t>application</a:t>
            </a:r>
            <a:r>
              <a:rPr lang="en-US" sz="1100" dirty="0"/>
              <a:t> performance, and operational health. There is no upfront commitment or minimum fee; you </a:t>
            </a:r>
            <a:r>
              <a:rPr lang="en-US" sz="1100" dirty="0">
                <a:solidFill>
                  <a:srgbClr val="000000"/>
                </a:solidFill>
              </a:rPr>
              <a:t>simply</a:t>
            </a:r>
            <a:r>
              <a:rPr lang="en-US" sz="1100" dirty="0"/>
              <a:t> pay for what you use. You </a:t>
            </a:r>
            <a:r>
              <a:rPr lang="en-US" sz="1100" dirty="0">
                <a:solidFill>
                  <a:srgbClr val="000000"/>
                </a:solidFill>
              </a:rPr>
              <a:t>are charged</a:t>
            </a:r>
            <a:r>
              <a:rPr lang="en-US" sz="1100" dirty="0"/>
              <a:t> at the end of the month for what you use.</a:t>
            </a:r>
          </a:p>
        </p:txBody>
      </p:sp>
    </p:spTree>
    <p:extLst>
      <p:ext uri="{BB962C8B-B14F-4D97-AF65-F5344CB8AC3E}">
        <p14:creationId xmlns:p14="http://schemas.microsoft.com/office/powerpoint/2010/main" val="388516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5621"/>
          </a:xfrm>
        </p:spPr>
        <p:txBody>
          <a:bodyPr/>
          <a:lstStyle/>
          <a:p>
            <a:r>
              <a:rPr lang="en-US" sz="1100" dirty="0"/>
              <a:t>You can create a CloudWatch alarm that watches a single CloudWatch metric or the result of a math expression based on CloudWatch metrics. You can create a CloudWatch alarm based on a static threshold, anomaly detection, or a metric math expression.</a:t>
            </a:r>
          </a:p>
          <a:p>
            <a:endParaRPr lang="en-US" sz="1100" dirty="0"/>
          </a:p>
          <a:p>
            <a:r>
              <a:rPr lang="en-US" sz="1100" dirty="0"/>
              <a:t>When you create an alarm based on a static threshold, you choose a CloudWatch metric for the alarm to watch and the threshold for that metric. The alarm goes to ALARM state when the metric breaches the threshold for a specified number of evaluation periods. </a:t>
            </a:r>
          </a:p>
          <a:p>
            <a:endParaRPr lang="en-US" sz="1100" dirty="0"/>
          </a:p>
          <a:p>
            <a:r>
              <a:rPr lang="en-US" sz="1100" dirty="0"/>
              <a:t>For an alarm based on a static threshold, you must specify the:</a:t>
            </a:r>
          </a:p>
          <a:p>
            <a:pPr marL="171450" indent="-171450">
              <a:buFont typeface="Arial" panose="020B0604020202020204" pitchFamily="34" charset="0"/>
              <a:buChar char="•"/>
            </a:pPr>
            <a:r>
              <a:rPr lang="en-US" sz="1100" i="1" dirty="0"/>
              <a:t>Namespace</a:t>
            </a:r>
            <a:r>
              <a:rPr lang="en-US" sz="1100" i="0" baseline="0" dirty="0"/>
              <a:t> –</a:t>
            </a:r>
            <a:r>
              <a:rPr lang="en-US" sz="1100" dirty="0"/>
              <a:t> A namespace contains the CloudWatch metric that you want, for example, </a:t>
            </a:r>
            <a:r>
              <a:rPr lang="en-US" sz="1100" i="1" dirty="0"/>
              <a:t>AWS/EC2</a:t>
            </a:r>
            <a:r>
              <a:rPr lang="en-US" sz="1100" dirty="0"/>
              <a:t>.</a:t>
            </a:r>
          </a:p>
          <a:p>
            <a:pPr marL="171450" indent="-171450">
              <a:buFont typeface="Arial" panose="020B0604020202020204" pitchFamily="34" charset="0"/>
              <a:buChar char="•"/>
            </a:pPr>
            <a:r>
              <a:rPr lang="en-US" sz="1100" i="1" dirty="0"/>
              <a:t>Metric</a:t>
            </a:r>
            <a:r>
              <a:rPr lang="en-US" sz="1100" i="0" baseline="0" dirty="0"/>
              <a:t> –</a:t>
            </a:r>
            <a:r>
              <a:rPr lang="en-US" sz="1100" dirty="0"/>
              <a:t> A metric is the variable you want to measure, for example, </a:t>
            </a:r>
            <a:r>
              <a:rPr lang="en-US" sz="1100" i="1" dirty="0"/>
              <a:t>CPU Utilization</a:t>
            </a:r>
            <a:r>
              <a:rPr lang="en-US" sz="1100" dirty="0"/>
              <a:t>.</a:t>
            </a:r>
          </a:p>
          <a:p>
            <a:pPr marL="171450" indent="-171450">
              <a:buFont typeface="Arial" panose="020B0604020202020204" pitchFamily="34" charset="0"/>
              <a:buChar char="•"/>
            </a:pPr>
            <a:r>
              <a:rPr lang="en-US" sz="1100" i="1" dirty="0"/>
              <a:t>Statistic</a:t>
            </a:r>
            <a:r>
              <a:rPr lang="en-US" sz="1100" i="0" baseline="0" dirty="0"/>
              <a:t> – </a:t>
            </a:r>
            <a:r>
              <a:rPr lang="en-US" sz="1100" dirty="0"/>
              <a:t>A statistic can be an average, sum, minimum, maximum, sample count, a predefined percentile, or a custom percentile.</a:t>
            </a:r>
          </a:p>
          <a:p>
            <a:pPr marL="171450" indent="-171450">
              <a:buFont typeface="Arial" panose="020B0604020202020204" pitchFamily="34" charset="0"/>
              <a:buChar char="•"/>
            </a:pPr>
            <a:r>
              <a:rPr lang="en-US" sz="1100" i="1" dirty="0"/>
              <a:t>Period</a:t>
            </a:r>
            <a:r>
              <a:rPr lang="en-US" sz="1100" i="0" baseline="0" dirty="0"/>
              <a:t> –</a:t>
            </a:r>
            <a:r>
              <a:rPr lang="en-US" sz="1100" dirty="0"/>
              <a:t> A period is the evaluation period for the alarm. When the alarm is evaluated, each period is aggregated into one data point.</a:t>
            </a:r>
          </a:p>
          <a:p>
            <a:pPr marL="171450" indent="-171450">
              <a:buFont typeface="Arial" panose="020B0604020202020204" pitchFamily="34" charset="0"/>
              <a:buChar char="•"/>
            </a:pPr>
            <a:r>
              <a:rPr lang="en-US" sz="1100" i="1" dirty="0"/>
              <a:t>Conditions</a:t>
            </a:r>
            <a:r>
              <a:rPr lang="en-US" sz="1100" i="0" baseline="0" dirty="0"/>
              <a:t> –</a:t>
            </a:r>
            <a:r>
              <a:rPr lang="en-US" sz="1100" dirty="0"/>
              <a:t> When you specify the conditions for a static threshold, you specify whenever the metric is </a:t>
            </a:r>
            <a:r>
              <a:rPr lang="en-US" sz="1100" i="1" dirty="0"/>
              <a:t>Greater</a:t>
            </a:r>
            <a:r>
              <a:rPr lang="en-US" sz="1100" dirty="0"/>
              <a:t>, </a:t>
            </a:r>
            <a:r>
              <a:rPr lang="en-US" sz="1100" i="1" dirty="0"/>
              <a:t>Greater or Equal</a:t>
            </a:r>
            <a:r>
              <a:rPr lang="en-US" sz="1100" dirty="0"/>
              <a:t>, </a:t>
            </a:r>
            <a:r>
              <a:rPr lang="en-US" sz="1100" i="1" dirty="0"/>
              <a:t>Lower or Equal</a:t>
            </a:r>
            <a:r>
              <a:rPr lang="en-US" sz="1100" dirty="0"/>
              <a:t>, or </a:t>
            </a:r>
            <a:r>
              <a:rPr lang="en-US" sz="1100" i="1" dirty="0"/>
              <a:t>Lower</a:t>
            </a:r>
            <a:r>
              <a:rPr lang="en-US" sz="1100" i="0" dirty="0"/>
              <a:t> than the threshold value, and you also specify the threshold value.</a:t>
            </a:r>
          </a:p>
          <a:p>
            <a:pPr marL="171450" indent="-171450">
              <a:buFont typeface="Arial" panose="020B0604020202020204" pitchFamily="34" charset="0"/>
              <a:buChar char="•"/>
            </a:pPr>
            <a:r>
              <a:rPr lang="en-US" sz="1100" i="1" dirty="0"/>
              <a:t>Additional configuration information</a:t>
            </a:r>
            <a:r>
              <a:rPr lang="en-US" sz="1100" i="1" baseline="0" dirty="0"/>
              <a:t> – </a:t>
            </a:r>
            <a:r>
              <a:rPr lang="en-US" sz="1100" dirty="0"/>
              <a:t>This includes the number of data points within the evaluation period that must be breached to trigger the alarm, and how CloudWatch should treat missing data when it evaluates the alarm.</a:t>
            </a:r>
          </a:p>
          <a:p>
            <a:pPr marL="171450" indent="-171450">
              <a:buFont typeface="Arial" panose="020B0604020202020204" pitchFamily="34" charset="0"/>
              <a:buChar char="•"/>
            </a:pPr>
            <a:r>
              <a:rPr lang="en-US" sz="1100" i="1" dirty="0"/>
              <a:t>Actions</a:t>
            </a:r>
            <a:r>
              <a:rPr lang="en-US" sz="1100" i="0" baseline="0" dirty="0"/>
              <a:t> –</a:t>
            </a:r>
            <a:r>
              <a:rPr lang="en-US" sz="1100" dirty="0"/>
              <a:t> You can choose to send a notification to an Amazon SNS topic, or to perform an Amazon EC2 Auto Scaling action or Amazon EC2 action.</a:t>
            </a:r>
          </a:p>
          <a:p>
            <a:pPr mar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on creating CloudWatch alarms, see the topics under </a:t>
            </a:r>
            <a:r>
              <a:rPr lang="en-US" sz="1100" dirty="0">
                <a:ea typeface="Amazon Ember Light" panose="020B0403020204020204" pitchFamily="34" charset="0"/>
                <a:cs typeface="Amazon Ember Light" panose="020B0403020204020204" pitchFamily="34" charset="0"/>
                <a:hlinkClick r:id="rId3"/>
              </a:rPr>
              <a:t>Using Alarms</a:t>
            </a:r>
            <a:r>
              <a:rPr lang="en-US" sz="1100" dirty="0">
                <a:ea typeface="Amazon Ember Light" panose="020B0403020204020204" pitchFamily="34" charset="0"/>
                <a:cs typeface="Amazon Ember Light" panose="020B0403020204020204" pitchFamily="34" charset="0"/>
              </a:rPr>
              <a:t> </a:t>
            </a:r>
            <a:r>
              <a:rPr lang="en-US" sz="1100" dirty="0"/>
              <a:t>in the AWS Documentation.</a:t>
            </a:r>
          </a:p>
        </p:txBody>
      </p:sp>
    </p:spTree>
    <p:extLst>
      <p:ext uri="{BB962C8B-B14F-4D97-AF65-F5344CB8AC3E}">
        <p14:creationId xmlns:p14="http://schemas.microsoft.com/office/powerpoint/2010/main" val="3791618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see if you can identify which</a:t>
            </a:r>
            <a:r>
              <a:rPr lang="en-US" sz="1100" baseline="0" dirty="0"/>
              <a:t> </a:t>
            </a:r>
            <a:r>
              <a:rPr lang="en-US" sz="1100" dirty="0"/>
              <a:t>are correct CloudWatch alarms. For the ones that are incorrect, see if you can identify the error.</a:t>
            </a:r>
          </a:p>
        </p:txBody>
      </p:sp>
    </p:spTree>
    <p:extLst>
      <p:ext uri="{BB962C8B-B14F-4D97-AF65-F5344CB8AC3E}">
        <p14:creationId xmlns:p14="http://schemas.microsoft.com/office/powerpoint/2010/main" val="179571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Amazon CloudWatch helps you monitor your AWS resources—and the applications that you run on AWS—in real time.</a:t>
            </a:r>
          </a:p>
          <a:p>
            <a:pPr marL="171450" indent="-171450">
              <a:buFont typeface="Arial" panose="020B0604020202020204" pitchFamily="34" charset="0"/>
              <a:buChar char="•"/>
            </a:pPr>
            <a:r>
              <a:rPr lang="en-US" sz="1100" dirty="0"/>
              <a:t>CloudWatch enables you</a:t>
            </a:r>
            <a:r>
              <a:rPr lang="en-US" sz="1100" baseline="0" dirty="0"/>
              <a:t> to – </a:t>
            </a:r>
            <a:endParaRPr lang="en-US" sz="1100" dirty="0"/>
          </a:p>
          <a:p>
            <a:pPr marL="628650" lvl="1" indent="-171450">
              <a:buFont typeface="Arial" panose="020B0604020202020204" pitchFamily="34" charset="0"/>
              <a:buChar char="•"/>
            </a:pPr>
            <a:r>
              <a:rPr lang="en-US" sz="1100" dirty="0"/>
              <a:t>Collect and track standard and custom metrics.</a:t>
            </a:r>
          </a:p>
          <a:p>
            <a:pPr marL="628650" lvl="1" indent="-171450">
              <a:buFont typeface="Arial" panose="020B0604020202020204" pitchFamily="34" charset="0"/>
              <a:buChar char="•"/>
            </a:pPr>
            <a:r>
              <a:rPr lang="en-US" sz="1100" dirty="0"/>
              <a:t>Set alarms to automatically send notifications to SNS topics or perform Amazon EC2 Auto Scaling or Amazon EC2 actions based on the value of the metric or expression relative to a threshold over a number of time periods.</a:t>
            </a:r>
          </a:p>
          <a:p>
            <a:pPr marL="628650" lvl="1" indent="-171450">
              <a:buFont typeface="Arial" panose="020B0604020202020204" pitchFamily="34" charset="0"/>
              <a:buChar char="•"/>
            </a:pPr>
            <a:r>
              <a:rPr lang="en-US" sz="1100" dirty="0"/>
              <a:t>Define rules that match changes in your AWS environment and route these events to targets for processing.</a:t>
            </a:r>
          </a:p>
        </p:txBody>
      </p:sp>
    </p:spTree>
    <p:extLst>
      <p:ext uri="{BB962C8B-B14F-4D97-AF65-F5344CB8AC3E}">
        <p14:creationId xmlns:p14="http://schemas.microsoft.com/office/powerpoint/2010/main" val="190995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Amazon EC2 Auto Scaling</a:t>
            </a:r>
          </a:p>
          <a:p>
            <a:endParaRPr lang="en-US" sz="1100" dirty="0"/>
          </a:p>
          <a:p>
            <a:r>
              <a:rPr lang="en-US" sz="1100" kern="1200" dirty="0">
                <a:solidFill>
                  <a:schemeClr val="tx1"/>
                </a:solidFill>
                <a:effectLst/>
                <a:latin typeface="+mn-lt"/>
                <a:ea typeface="+mn-ea"/>
                <a:cs typeface="+mn-cs"/>
              </a:rPr>
              <a:t>When you run your applications on AWS, you want to ensure that your architecture can scale to handle changes in demand. In this section, you will learn how to automatically scale your EC2 instances with Amazon EC2 Auto Scaling.</a:t>
            </a:r>
            <a:endParaRPr lang="en-US" sz="1100" dirty="0"/>
          </a:p>
        </p:txBody>
      </p:sp>
    </p:spTree>
    <p:extLst>
      <p:ext uri="{BB962C8B-B14F-4D97-AF65-F5344CB8AC3E}">
        <p14:creationId xmlns:p14="http://schemas.microsoft.com/office/powerpoint/2010/main" val="418332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latin typeface="+mn-lt"/>
                <a:cs typeface="Arial"/>
              </a:rPr>
              <a:t>Scaling is the ability to increase or decrease the compute capacity of your application. To understand why scaling is important, consider this example of a workload that has varying </a:t>
            </a:r>
            <a:r>
              <a:rPr lang="en-US" sz="1100" kern="1200" dirty="0">
                <a:solidFill>
                  <a:schemeClr val="tx1"/>
                </a:solidFill>
                <a:effectLst/>
                <a:latin typeface="+mn-lt"/>
                <a:ea typeface="+mn-ea"/>
                <a:cs typeface="+mn-cs"/>
              </a:rPr>
              <a:t>resource requirements. In this example, the most resource capacity is required on Wednesday, and the least resource capacity is required on Sunday. </a:t>
            </a:r>
          </a:p>
          <a:p>
            <a:pPr>
              <a:lnSpc>
                <a:spcPct val="115000"/>
              </a:lnSpc>
              <a:spcAft>
                <a:spcPts val="964"/>
              </a:spcAft>
            </a:pPr>
            <a:r>
              <a:rPr lang="en-US" sz="1100" kern="1200" dirty="0">
                <a:solidFill>
                  <a:schemeClr val="tx1"/>
                </a:solidFill>
                <a:effectLst/>
                <a:latin typeface="+mn-lt"/>
                <a:ea typeface="+mn-ea"/>
                <a:cs typeface="+mn-cs"/>
              </a:rPr>
              <a:t>One option is to allocate more than enough capacity so you</a:t>
            </a:r>
            <a:r>
              <a:rPr lang="en-US" sz="1100" kern="1200" baseline="0" dirty="0">
                <a:solidFill>
                  <a:schemeClr val="tx1"/>
                </a:solidFill>
                <a:effectLst/>
                <a:latin typeface="+mn-lt"/>
                <a:ea typeface="+mn-ea"/>
                <a:cs typeface="+mn-cs"/>
              </a:rPr>
              <a:t> can always </a:t>
            </a:r>
            <a:r>
              <a:rPr lang="en-US" sz="1100" kern="1200" dirty="0">
                <a:solidFill>
                  <a:schemeClr val="tx1"/>
                </a:solidFill>
                <a:effectLst/>
                <a:latin typeface="+mn-lt"/>
                <a:ea typeface="+mn-ea"/>
                <a:cs typeface="+mn-cs"/>
              </a:rPr>
              <a:t>meet your highest demand—in this case, Wednesday. However, this situation means that you are running resources that will be underutilized most days of the week. With this option, your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Another option is to allocate less capacity to reduce costs. This situation means that you are under capacity on certain days. If you don't solve your capacity problem, your application could underperform or potentially even become unavailable for users. </a:t>
            </a:r>
            <a:endParaRPr lang="en-US" sz="1100" b="0" dirty="0">
              <a:latin typeface="+mn-lt"/>
              <a:cs typeface="Arial"/>
            </a:endParaRPr>
          </a:p>
        </p:txBody>
      </p:sp>
    </p:spTree>
    <p:extLst>
      <p:ext uri="{BB962C8B-B14F-4D97-AF65-F5344CB8AC3E}">
        <p14:creationId xmlns:p14="http://schemas.microsoft.com/office/powerpoint/2010/main" val="190673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CloudWatch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EC2 Auto Scaling</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two activities. One activity will challenge you to indicate Elastic Load Balancing use cases. The other activity will challenge you to identify Amazon CloudWatch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 hands-on lab where you will use Amazon EC2 Auto Scaling, Elastic Load Balancing, and Amazon CloudWatch together to create a dynamically scalable architecture.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cs typeface="Arial"/>
              </a:rPr>
              <a:t>In the cloud, because computing power is a programmatic resource,</a:t>
            </a:r>
            <a:r>
              <a:rPr lang="en-US" sz="1100" b="0" baseline="0" dirty="0">
                <a:cs typeface="Arial"/>
              </a:rPr>
              <a:t> you can take a flexible approach to scaling. </a:t>
            </a:r>
            <a:r>
              <a:rPr lang="en-US" sz="1100" dirty="0"/>
              <a:t>Amazon EC2 Auto Scaling is an AWS service that helps you maintain application availability and enables you to automatically add or remove EC2 instances according to conditions you define. You can use the fleet management features of EC2 Auto Scaling to maintain the health and availability of your fleet. </a:t>
            </a:r>
          </a:p>
          <a:p>
            <a:pPr>
              <a:lnSpc>
                <a:spcPct val="115000"/>
              </a:lnSpc>
              <a:spcAft>
                <a:spcPts val="964"/>
              </a:spcAft>
            </a:pPr>
            <a:r>
              <a:rPr lang="en-US" sz="1100" dirty="0"/>
              <a:t>Amazon EC2 Auto Scaling provides several ways to adjust scaling to best meet the needs of your applications. You can add or remove EC2 instances manually, on a schedule, in response to changing demand, or in combination with AWS Auto Scaling for predictive scaling. Dynamic scaling and predictive scaling can be used together to scale faster. </a:t>
            </a:r>
          </a:p>
          <a:p>
            <a:pPr marL="0" marR="0" lvl="0" indent="0" algn="l" defTabSz="914400" rtl="0" eaLnBrk="1" fontAlgn="auto" latinLnBrk="0" hangingPunct="1">
              <a:lnSpc>
                <a:spcPct val="115000"/>
              </a:lnSpc>
              <a:spcBef>
                <a:spcPts val="0"/>
              </a:spcBef>
              <a:spcAft>
                <a:spcPts val="964"/>
              </a:spcAft>
              <a:buClrTx/>
              <a:buSzTx/>
              <a:buFontTx/>
              <a:buNone/>
              <a:tabLst/>
              <a:defRPr/>
            </a:pPr>
            <a:r>
              <a:rPr lang="en-US" sz="1100" b="0" dirty="0">
                <a:cs typeface="Arial"/>
              </a:rPr>
              <a:t>To learn more about Amazon EC2 Auto Scaling, see the </a:t>
            </a:r>
            <a:r>
              <a:rPr lang="en-US" sz="1100" dirty="0">
                <a:ea typeface="Amazon Ember Light" panose="020B0403020204020204" pitchFamily="34" charset="0"/>
                <a:cs typeface="Amazon Ember Light" panose="020B0403020204020204" pitchFamily="34" charset="0"/>
                <a:hlinkClick r:id="rId3"/>
              </a:rPr>
              <a:t>Amazon EC2 Auto Scaling</a:t>
            </a:r>
            <a:r>
              <a:rPr lang="en-US" sz="1100" b="0" dirty="0">
                <a:ea typeface="Amazon Ember Light" panose="020B0403020204020204" pitchFamily="34" charset="0"/>
                <a:cs typeface="Arial"/>
              </a:rPr>
              <a:t> product page.</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88314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useful for predictable workloads—for example, </a:t>
            </a:r>
            <a:r>
              <a:rPr lang="en-US" sz="1100" b="0" baseline="0" dirty="0"/>
              <a:t>the weekly traffic at the retail company Amazon.com. </a:t>
            </a:r>
            <a:endParaRPr lang="en-US" sz="1100" b="1" dirty="0"/>
          </a:p>
        </p:txBody>
      </p:sp>
    </p:spTree>
    <p:extLst>
      <p:ext uri="{BB962C8B-B14F-4D97-AF65-F5344CB8AC3E}">
        <p14:creationId xmlns:p14="http://schemas.microsoft.com/office/powerpoint/2010/main" val="2146347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also useful for dynamic on-demand scaling. Amazon</a:t>
            </a:r>
            <a:r>
              <a:rPr lang="en-US" sz="1100" b="0" baseline="0" dirty="0"/>
              <a:t>.com </a:t>
            </a:r>
            <a:r>
              <a:rPr lang="en-US" sz="1100" dirty="0"/>
              <a:t>experiences a </a:t>
            </a:r>
            <a:r>
              <a:rPr lang="en-US" sz="1100" b="0" baseline="0" dirty="0"/>
              <a:t>seasonal peak in traffic in November (on Black Friday and Cyber Monday, which are days at the end of November when US retailers hold major sales). If Amazon provisions a fixed capacity to accommodate the highest use, 76 percent of the resources are idle for most of the year. Capacity scaling is necessary to support the fluctuating demands for service. Without scaling, the servers could crash due to saturation, and the business would lose customer confidence.</a:t>
            </a:r>
            <a:endParaRPr lang="en-US" sz="1100" b="1" dirty="0"/>
          </a:p>
        </p:txBody>
      </p:sp>
    </p:spTree>
    <p:extLst>
      <p:ext uri="{BB962C8B-B14F-4D97-AF65-F5344CB8AC3E}">
        <p14:creationId xmlns:p14="http://schemas.microsoft.com/office/powerpoint/2010/main" val="132140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An </a:t>
            </a:r>
            <a:r>
              <a:rPr lang="en-US" sz="1100" dirty="0">
                <a:ea typeface="Amazon Ember Light" panose="020B0403020204020204" pitchFamily="34" charset="0"/>
                <a:cs typeface="Amazon Ember Light" panose="020B0403020204020204" pitchFamily="34" charset="0"/>
                <a:hlinkClick r:id="rId3"/>
              </a:rPr>
              <a:t>Auto Scaling group</a:t>
            </a:r>
            <a:r>
              <a:rPr lang="en-US" sz="1100" kern="1200" dirty="0">
                <a:solidFill>
                  <a:schemeClr val="tx1"/>
                </a:solidFill>
                <a:effectLst/>
                <a:ea typeface="+mn-ea"/>
                <a:cs typeface="+mn-cs"/>
              </a:rPr>
              <a:t> is </a:t>
            </a:r>
            <a:r>
              <a:rPr lang="en-US" sz="1100" dirty="0"/>
              <a:t>a collection of Amazon EC2 instances that are treated as a logical grouping for the purposes of automatic scaling and management</a:t>
            </a:r>
            <a:r>
              <a:rPr lang="en-US" sz="1100" kern="1200" dirty="0">
                <a:solidFill>
                  <a:schemeClr val="tx1"/>
                </a:solidFill>
                <a:effectLst/>
                <a:ea typeface="+mn-ea"/>
                <a:cs typeface="+mn-cs"/>
              </a:rPr>
              <a:t>. </a:t>
            </a:r>
            <a:r>
              <a:rPr lang="en-US" sz="1100" dirty="0"/>
              <a:t>The size of an Auto Scaling group depends on the number of instances you set as the </a:t>
            </a:r>
            <a:r>
              <a:rPr lang="en-US" sz="1100" i="1" dirty="0"/>
              <a:t>desired capacity</a:t>
            </a:r>
            <a:r>
              <a:rPr lang="en-US" sz="1100" dirty="0"/>
              <a:t>. You can adjust its size to meet demand, either manually or by using automatic scaling. </a:t>
            </a:r>
          </a:p>
          <a:p>
            <a:endParaRPr lang="en-US" sz="1100" dirty="0"/>
          </a:p>
          <a:p>
            <a:r>
              <a:rPr lang="en-US" sz="1100" dirty="0"/>
              <a:t>You can specify the minimum number of instances in each Auto Scaling group, and Amazon EC2 Auto Scaling is designed to prevent your group from going below this size. You can specify the maximum number of instances in each Auto Scaling group, and Amazon EC2 Auto Scaling is designed to prevent your group from going above this size. If you specify the desired capacity, either when you create the group or at any time afterwards, Amazon EC2 Auto Scaling is designed to adjust the size of</a:t>
            </a:r>
            <a:r>
              <a:rPr lang="en-US" sz="1100" baseline="0" dirty="0"/>
              <a:t> </a:t>
            </a:r>
            <a:r>
              <a:rPr lang="en-US" sz="1100" dirty="0"/>
              <a:t>your group so it has the specified number of instances. If you specify scaling policies, then Amazon EC2 Auto Scaling can launch or terminate instances as demand on your application increases or decreases. </a:t>
            </a:r>
          </a:p>
          <a:p>
            <a:endParaRPr lang="en-US" sz="1100" kern="1200" dirty="0">
              <a:solidFill>
                <a:schemeClr val="tx1"/>
              </a:solidFill>
              <a:effectLst/>
              <a:ea typeface="+mn-ea"/>
              <a:cs typeface="+mn-cs"/>
            </a:endParaRPr>
          </a:p>
          <a:p>
            <a:r>
              <a:rPr lang="en-US" sz="1100" dirty="0"/>
              <a:t>For example, this Auto Scaling group has a minimum size of one instance, a desired capacity of two instances, and a maximum size of four instances. The scaling policies that you define adjust the number of instances</a:t>
            </a:r>
            <a:r>
              <a:rPr lang="en-US" sz="1100" baseline="0" dirty="0"/>
              <a:t> </a:t>
            </a:r>
            <a:r>
              <a:rPr lang="en-US" sz="1100" dirty="0"/>
              <a:t>within your minimum and maximum number of instances, based on the criteria that you specify. </a:t>
            </a:r>
          </a:p>
        </p:txBody>
      </p:sp>
    </p:spTree>
    <p:extLst>
      <p:ext uri="{BB962C8B-B14F-4D97-AF65-F5344CB8AC3E}">
        <p14:creationId xmlns:p14="http://schemas.microsoft.com/office/powerpoint/2010/main" val="244338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 Amazon EC2 Auto Scaling, launching instances is referred to as </a:t>
            </a:r>
            <a:r>
              <a:rPr lang="en-US" sz="1100" i="1" kern="1200" dirty="0">
                <a:solidFill>
                  <a:schemeClr val="tx1"/>
                </a:solidFill>
                <a:effectLst/>
                <a:latin typeface="+mn-lt"/>
                <a:ea typeface="+mn-ea"/>
                <a:cs typeface="+mn-cs"/>
              </a:rPr>
              <a:t>scaling out</a:t>
            </a:r>
            <a:r>
              <a:rPr lang="en-US" sz="1100" kern="1200" dirty="0">
                <a:solidFill>
                  <a:schemeClr val="tx1"/>
                </a:solidFill>
                <a:effectLst/>
                <a:latin typeface="+mn-lt"/>
                <a:ea typeface="+mn-ea"/>
                <a:cs typeface="+mn-cs"/>
              </a:rPr>
              <a:t>, and terminating instances is referred to as </a:t>
            </a:r>
            <a:r>
              <a:rPr lang="en-US" sz="1100" i="1" kern="1200" dirty="0">
                <a:solidFill>
                  <a:schemeClr val="tx1"/>
                </a:solidFill>
                <a:effectLst/>
                <a:latin typeface="+mn-lt"/>
                <a:ea typeface="+mn-ea"/>
                <a:cs typeface="+mn-cs"/>
              </a:rPr>
              <a:t>scaling in</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839959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launch EC2 instances, an Auto Scaling group uses a </a:t>
            </a:r>
            <a:r>
              <a:rPr lang="en-US" sz="1100" dirty="0">
                <a:ea typeface="Amazon Ember Light" panose="020B0403020204020204" pitchFamily="34" charset="0"/>
                <a:cs typeface="Amazon Ember Light" panose="020B0403020204020204" pitchFamily="34" charset="0"/>
                <a:hlinkClick r:id="rId3"/>
              </a:rPr>
              <a:t>launch configuration</a:t>
            </a:r>
            <a:r>
              <a:rPr lang="en-US" sz="1100" dirty="0"/>
              <a:t>, which is an instance configuration template. You can think of a launch configuration as </a:t>
            </a:r>
            <a:r>
              <a:rPr lang="en-US" sz="1100" i="1" dirty="0"/>
              <a:t>what</a:t>
            </a:r>
            <a:r>
              <a:rPr lang="en-US" sz="1100" dirty="0"/>
              <a:t> you</a:t>
            </a:r>
            <a:r>
              <a:rPr lang="en-US" sz="1100" baseline="0" dirty="0"/>
              <a:t> are </a:t>
            </a:r>
            <a:r>
              <a:rPr lang="en-US" sz="1100" dirty="0"/>
              <a:t>scaling. When you create a launch configuration, you specify information for the instances. The information you specify includes the ID of the Amazon Machine Image (AMI), the instance type, AWS Identity and Access Management (IAM) role, additional storage, one or more security groups,</a:t>
            </a:r>
            <a:r>
              <a:rPr lang="en-US" sz="1100" baseline="0" dirty="0"/>
              <a:t> and any Amazon Elastic Block Store (Amazon EBS) volumes</a:t>
            </a:r>
            <a:r>
              <a:rPr lang="en-US" sz="1100" dirty="0"/>
              <a:t>.</a:t>
            </a:r>
            <a:endParaRPr lang="en-US" sz="1100" kern="1200" dirty="0">
              <a:solidFill>
                <a:schemeClr val="tx1"/>
              </a:solidFill>
              <a:effectLst/>
              <a:ea typeface="+mn-ea"/>
              <a:cs typeface="+mn-cs"/>
            </a:endParaRPr>
          </a:p>
          <a:p>
            <a:endParaRPr lang="en-US" sz="1100" dirty="0"/>
          </a:p>
          <a:p>
            <a:r>
              <a:rPr lang="en-US" sz="1100" dirty="0"/>
              <a:t>You define the minimum and maximum number of instances and desired capacity of your Auto Scaling group.</a:t>
            </a:r>
            <a:r>
              <a:rPr lang="en-US" sz="1100" baseline="0" dirty="0"/>
              <a:t> T</a:t>
            </a:r>
            <a:r>
              <a:rPr lang="en-US" sz="1100" dirty="0"/>
              <a:t>hen,</a:t>
            </a:r>
            <a:r>
              <a:rPr lang="en-US" sz="1100" baseline="0" dirty="0"/>
              <a:t> you </a:t>
            </a:r>
            <a:r>
              <a:rPr lang="en-US" sz="1100" dirty="0"/>
              <a:t>launch it into a subnet within a VPC (you can think of this as </a:t>
            </a:r>
            <a:r>
              <a:rPr lang="en-US" sz="1100" i="1" dirty="0"/>
              <a:t>where</a:t>
            </a:r>
            <a:r>
              <a:rPr lang="en-US" sz="1100" dirty="0"/>
              <a:t> you</a:t>
            </a:r>
            <a:r>
              <a:rPr lang="en-US" sz="1100" baseline="0" dirty="0"/>
              <a:t> are </a:t>
            </a:r>
            <a:r>
              <a:rPr lang="en-US" sz="1100" dirty="0"/>
              <a:t>scaling). Amazon EC2 Auto Scaling integrates with Elastic Load Balancing to enable you to attach one or more load balancers to an existing Auto Scaling group. After you attach the load balancer, it automatically registers the instances in the group and distributes incoming traffic across the instances.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Finally, you specify </a:t>
            </a:r>
            <a:r>
              <a:rPr lang="en-US" sz="1100" i="1" dirty="0"/>
              <a:t>when</a:t>
            </a:r>
            <a:r>
              <a:rPr lang="en-US" sz="1100" dirty="0"/>
              <a:t> you want the scaling event to occur. You have many scaling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cs typeface="+mn-cs"/>
              </a:rPr>
              <a:t>Maintain current instance levels at all times</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a:t>
            </a:r>
            <a:r>
              <a:rPr lang="en-US" sz="1100" dirty="0"/>
              <a:t>You can configure your Auto Scaling group to maintain a specified number of running instances at all times. To maintain the current instance levels, Amazon EC2 Auto Scaling performs a periodic health check on running instances in an Auto Scaling group. When Amazon EC2 Auto Scaling finds an unhealthy instance, it terminates that instance and launches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Manual scaling</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With m</a:t>
            </a:r>
            <a:r>
              <a:rPr lang="en-US" sz="1100" dirty="0"/>
              <a:t>anual scaling, you specify only the change in the maximum, minimum, or desired capacity of your Auto Scaling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Scheduled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With scheduled scaling, </a:t>
            </a:r>
            <a:r>
              <a:rPr lang="en-US" sz="1100" dirty="0"/>
              <a:t>scaling actions are performed automatically as a function of date and time. This is useful for predictable workloads when you know exactly when to increase or decrease the number of instances in your group. For example, say</a:t>
            </a:r>
            <a:r>
              <a:rPr lang="en-US" sz="1100" baseline="0" dirty="0"/>
              <a:t> that </a:t>
            </a:r>
            <a:r>
              <a:rPr lang="en-US" sz="1100" dirty="0"/>
              <a:t>every week,</a:t>
            </a:r>
            <a:r>
              <a:rPr lang="en-US" sz="1100" baseline="0" dirty="0"/>
              <a:t> t</a:t>
            </a:r>
            <a:r>
              <a:rPr lang="en-US" sz="1100" dirty="0"/>
              <a:t>he traffic to your web application starts to increase on Wednesday, remains high on Thursday, and starts to decrease on Friday. You can plan your scaling actions based on the predictable traffic patterns of your web application. To implement scheduled scaling, y</a:t>
            </a:r>
            <a:r>
              <a:rPr lang="en-US" sz="1100" i="0" kern="1200" dirty="0">
                <a:solidFill>
                  <a:schemeClr val="tx1"/>
                </a:solidFill>
                <a:effectLst/>
                <a:ea typeface="+mn-ea"/>
                <a:cs typeface="+mn-cs"/>
              </a:rPr>
              <a:t>ou create a </a:t>
            </a:r>
            <a:r>
              <a:rPr lang="en-US" sz="1100" dirty="0">
                <a:ea typeface="Amazon Ember Light" panose="020B0403020204020204" pitchFamily="34" charset="0"/>
                <a:cs typeface="Amazon Ember Light" panose="020B0403020204020204" pitchFamily="34" charset="0"/>
                <a:hlinkClick r:id="rId5"/>
              </a:rPr>
              <a:t>scheduled action</a:t>
            </a:r>
            <a:r>
              <a:rPr lang="en-US" sz="11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Dynamic, on-demand scaling</a:t>
            </a:r>
            <a:r>
              <a:rPr lang="en-US" sz="1100" i="0" kern="1200" baseline="0" dirty="0">
                <a:solidFill>
                  <a:schemeClr val="tx1"/>
                </a:solidFill>
                <a:effectLst/>
                <a:ea typeface="+mn-ea"/>
                <a:cs typeface="+mn-cs"/>
              </a:rPr>
              <a:t> – </a:t>
            </a:r>
            <a:r>
              <a:rPr lang="en-US" sz="1100" dirty="0"/>
              <a:t>A more advanced way to scale your resources enables you to define parameters that control the scaling process. For example, you have a web application that currently runs on two instances and you want the CPU utilization of the Auto Scaling group to stay close to 50 percent when the load on the application changes. This option is useful for scaling in response to changing conditions, when you don't know when those conditions will change. Dynamic scaling gives you extra capacity to handle traffic spikes without maintaining an excessive amount of idle resources. You can configure your Auto Scaling group to scale automatically to meet this need. The </a:t>
            </a:r>
            <a:r>
              <a:rPr lang="en-US" sz="1100" dirty="0">
                <a:ea typeface="Amazon Ember Light" panose="020B0403020204020204" pitchFamily="34" charset="0"/>
                <a:cs typeface="Amazon Ember Light" panose="020B0403020204020204" pitchFamily="34" charset="0"/>
                <a:hlinkClick r:id="rId7"/>
              </a:rPr>
              <a:t>scaling policy type</a:t>
            </a:r>
            <a:r>
              <a:rPr lang="en-US" sz="1100" dirty="0"/>
              <a:t> determines how the scaling action is performed. You can use Amazon EC2 Auto Scaling with Amazon CloudWatch to trigger the scaling policy in response to an alarm.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Predictive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You can use Amazon EC2 Auto Scaling with AWS Auto Scaling to implement predictive scaling, where your capacity scales based on predicted demand. Predictive scaling </a:t>
            </a:r>
            <a:r>
              <a:rPr lang="en-US" sz="1100" dirty="0"/>
              <a:t>uses data that is collected from your actual EC2 usage, and the data is further informed by billions of data points that are drawn from our own observations. </a:t>
            </a:r>
            <a:r>
              <a:rPr lang="en-US" sz="1100" i="0" kern="1200" dirty="0">
                <a:solidFill>
                  <a:schemeClr val="tx1"/>
                </a:solidFill>
                <a:effectLst/>
                <a:ea typeface="+mn-ea"/>
                <a:cs typeface="+mn-cs"/>
              </a:rPr>
              <a:t>AWS then uses well-trained machine learning</a:t>
            </a:r>
            <a:r>
              <a:rPr lang="en-US" sz="1100" i="0" kern="1200" baseline="0" dirty="0">
                <a:solidFill>
                  <a:schemeClr val="tx1"/>
                </a:solidFill>
                <a:effectLst/>
                <a:ea typeface="+mn-ea"/>
                <a:cs typeface="+mn-cs"/>
              </a:rPr>
              <a:t> models to predict your expected traffic (and EC2 usage), including daily and weekly patterns. </a:t>
            </a:r>
            <a:r>
              <a:rPr lang="en-US" sz="1100" dirty="0"/>
              <a:t>The model needs at least 1 day of historical data to start making predictions. It is re-evaluated every 24 hours to create a forecast for the next 48 hours. The prediction process produces a scaling plan that can drive one or more groups of automatically scaled EC2 instances.</a:t>
            </a:r>
            <a:endParaRPr lang="en-US" sz="110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a:solidFill>
                  <a:schemeClr val="tx1"/>
                </a:solidFill>
                <a:effectLst/>
                <a:ea typeface="+mn-ea"/>
                <a:cs typeface="+mn-cs"/>
              </a:rPr>
              <a:t>To learn more about these options, see </a:t>
            </a:r>
            <a:r>
              <a:rPr lang="en-US" sz="1100" dirty="0">
                <a:ea typeface="Amazon Ember Light" panose="020B0403020204020204" pitchFamily="34" charset="0"/>
                <a:cs typeface="Amazon Ember Light" panose="020B0403020204020204" pitchFamily="34" charset="0"/>
                <a:hlinkClick r:id="rId9"/>
              </a:rPr>
              <a:t>Scaling the Size of Your Auto Scaling Group</a:t>
            </a:r>
            <a:r>
              <a:rPr lang="en-US" sz="1100" i="0" kern="1200" dirty="0">
                <a:solidFill>
                  <a:schemeClr val="tx1"/>
                </a:solidFill>
                <a:effectLst/>
                <a:ea typeface="+mn-ea"/>
                <a:cs typeface="+mn-cs"/>
              </a:rPr>
              <a:t> in the AWS Documentation.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265743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common configuration for implementing dynamic scaling is to create a CloudWatch alarm that is based on performance information from your EC2 instances or load balancer. When a performance threshold is breached, a CloudWatch alarm triggers an automatic scaling event that either scales out or scales in EC2 instances in the Auto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To understand how it works, consider this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You create an Amazon CloudWatch alarm to monitor CPU utilization across your fleet of EC2 instances and </a:t>
            </a:r>
            <a:r>
              <a:rPr lang="en-US" sz="1100" dirty="0"/>
              <a:t>run </a:t>
            </a:r>
            <a:r>
              <a:rPr lang="en-US" sz="1100" dirty="0">
                <a:solidFill>
                  <a:srgbClr val="000000"/>
                </a:solidFill>
              </a:rPr>
              <a:t>automatic scaling policies</a:t>
            </a:r>
            <a:r>
              <a:rPr lang="en-US" sz="1100" dirty="0"/>
              <a:t> </a:t>
            </a:r>
            <a:r>
              <a:rPr lang="en-US" sz="1100" kern="1200" baseline="0" dirty="0">
                <a:solidFill>
                  <a:schemeClr val="tx1"/>
                </a:solidFill>
                <a:effectLst/>
                <a:latin typeface="+mn-lt"/>
                <a:ea typeface="+mn-ea"/>
                <a:cs typeface="+mn-cs"/>
              </a:rPr>
              <a:t>if the average CPU utilization across the fleet goes above 60 percent for 5 minutes.</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Auto Scaling instantiates a new EC2 instance into your Auto Scaling group based on the launch configuration that you create.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After the new instance is added, Amazon EC2</a:t>
            </a:r>
            <a:r>
              <a:rPr lang="en-US" sz="1100" kern="1200" baseline="0" dirty="0">
                <a:solidFill>
                  <a:schemeClr val="tx1"/>
                </a:solidFill>
                <a:effectLst/>
                <a:latin typeface="+mn-lt"/>
                <a:ea typeface="+mn-ea"/>
                <a:cs typeface="+mn-cs"/>
              </a:rPr>
              <a:t> Auto Scaling</a:t>
            </a:r>
            <a:r>
              <a:rPr lang="en-US" sz="1100" kern="1200" dirty="0">
                <a:solidFill>
                  <a:schemeClr val="tx1"/>
                </a:solidFill>
                <a:effectLst/>
                <a:latin typeface="+mn-lt"/>
                <a:ea typeface="+mn-ea"/>
                <a:cs typeface="+mn-cs"/>
              </a:rPr>
              <a:t> makes a call to Elastic Load Balancing to register the new EC2 instance in that Auto Scaling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Elastic Load Balancing then performs the required health checks and starts distributing traffic to that instance.</a:t>
            </a:r>
            <a:r>
              <a:rPr lang="en-US" sz="1100" kern="1200" baseline="0" dirty="0">
                <a:solidFill>
                  <a:schemeClr val="tx1"/>
                </a:solidFill>
                <a:effectLst/>
                <a:latin typeface="+mn-lt"/>
                <a:ea typeface="+mn-ea"/>
                <a:cs typeface="+mn-cs"/>
              </a:rPr>
              <a:t> </a:t>
            </a:r>
            <a:r>
              <a:rPr lang="en-US" sz="1100" dirty="0"/>
              <a:t>Elastic Load Balancing routes traffic between EC2 instances and feeds metrics to Amazon CloudWatch.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Amazon CloudWatch, Amazon EC2 Auto Scaling, and Elastic Load Balancing work </a:t>
            </a:r>
            <a:r>
              <a:rPr lang="en-US" sz="1100" dirty="0">
                <a:solidFill>
                  <a:srgbClr val="000000"/>
                </a:solidFill>
              </a:rPr>
              <a:t>well individually</a:t>
            </a:r>
            <a:r>
              <a:rPr lang="en-US" sz="1100" dirty="0">
                <a:solidFill>
                  <a:schemeClr val="tx1"/>
                </a:solidFill>
              </a:rPr>
              <a:t>.</a:t>
            </a:r>
            <a:r>
              <a:rPr lang="en-US" sz="1100" dirty="0"/>
              <a:t> Together, however, they become more powerful and increase the control and flexibility over how your application</a:t>
            </a:r>
            <a:r>
              <a:rPr lang="en-US" sz="1100" baseline="0" dirty="0"/>
              <a:t> handles </a:t>
            </a:r>
            <a:r>
              <a:rPr lang="en-US" sz="1100" dirty="0"/>
              <a:t>customer demand.</a:t>
            </a:r>
          </a:p>
        </p:txBody>
      </p:sp>
    </p:spTree>
    <p:extLst>
      <p:ext uri="{BB962C8B-B14F-4D97-AF65-F5344CB8AC3E}">
        <p14:creationId xmlns:p14="http://schemas.microsoft.com/office/powerpoint/2010/main" val="3160518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far, you learned about scaling EC2 instances with Amazon EC2 Auto Scaling. You also learned that you can use Amazon EC2 Auto Scaling with AWS Auto Scaling to perform predictive scaling. </a:t>
            </a:r>
          </a:p>
          <a:p>
            <a:endParaRPr lang="en-US" sz="1100" dirty="0"/>
          </a:p>
          <a:p>
            <a:r>
              <a:rPr lang="en-US" sz="1100" dirty="0"/>
              <a:t>AWS Auto Scaling is a separate service that monitors your applications.</a:t>
            </a:r>
            <a:r>
              <a:rPr lang="en-US" sz="1100" baseline="0" dirty="0"/>
              <a:t> It </a:t>
            </a:r>
            <a:r>
              <a:rPr lang="en-US" sz="1100" dirty="0"/>
              <a:t>automatically adjusts capacity to maintain steady, predictable performance at the lowest possible cost. The service provides a simple, powerful user interface that enables you to build scaling plans for resources, including:</a:t>
            </a:r>
          </a:p>
          <a:p>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Elastic Container Service (Amazon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lvl="0" indent="0">
              <a:buFont typeface="Arial" panose="020B0604020202020204" pitchFamily="34" charset="0"/>
              <a:buNone/>
            </a:pPr>
            <a:endParaRPr lang="en-US" sz="1100" dirty="0"/>
          </a:p>
          <a:p>
            <a:pPr marL="0" lvl="0" indent="0">
              <a:buFont typeface="Arial" panose="020B0604020202020204" pitchFamily="34" charset="0"/>
              <a:buNone/>
            </a:pPr>
            <a:r>
              <a:rPr lang="en-US" sz="1100" dirty="0"/>
              <a:t>If you</a:t>
            </a:r>
            <a:r>
              <a:rPr lang="en-US" sz="1100" baseline="0" dirty="0"/>
              <a:t> are</a:t>
            </a:r>
            <a:r>
              <a:rPr lang="en-US" sz="1100" dirty="0"/>
              <a:t> already using Amazon EC2 Auto Scaling to dynamically scale your EC2 instances, you can now use it with AWS Auto Scaling to scale additional resources for other AWS services.</a:t>
            </a:r>
          </a:p>
          <a:p>
            <a:pPr marL="0" lv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learn more information about AWS Auto Scaling, see </a:t>
            </a:r>
            <a:r>
              <a:rPr lang="en-US" sz="1100" dirty="0">
                <a:ea typeface="Amazon Ember Light" panose="020B0403020204020204" pitchFamily="34" charset="0"/>
                <a:cs typeface="Amazon Ember Light" panose="020B0403020204020204" pitchFamily="34" charset="0"/>
                <a:hlinkClick r:id="rId3"/>
              </a:rPr>
              <a:t>AWS Auto Scaling</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938171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Scaling enables you to respond quickly to changes in resource needs.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EC2 Auto Scaling helps you maintain application availability,</a:t>
            </a:r>
            <a:r>
              <a:rPr lang="en-US" sz="1100" kern="1200" baseline="0" dirty="0">
                <a:solidFill>
                  <a:schemeClr val="tx1"/>
                </a:solidFill>
                <a:latin typeface="+mn-lt"/>
                <a:ea typeface="+mn-ea"/>
                <a:cs typeface="+mn-cs"/>
              </a:rPr>
              <a:t> </a:t>
            </a:r>
            <a:r>
              <a:rPr lang="en-US" sz="1100" kern="1200" dirty="0">
                <a:solidFill>
                  <a:schemeClr val="tx1"/>
                </a:solidFill>
                <a:latin typeface="+mn-lt"/>
                <a:ea typeface="+mn-ea"/>
                <a:cs typeface="+mn-cs"/>
              </a:rPr>
              <a:t>and enables you to automatically add or remove EC2 instances according to your workloads.</a:t>
            </a:r>
          </a:p>
          <a:p>
            <a:pPr marL="171450" indent="-171450">
              <a:buFont typeface="Arial" panose="020B0604020202020204" pitchFamily="34" charset="0"/>
              <a:buChar char="•"/>
            </a:pPr>
            <a:r>
              <a:rPr lang="en-US" sz="1100" kern="1200" dirty="0">
                <a:solidFill>
                  <a:schemeClr val="tx1"/>
                </a:solidFill>
                <a:latin typeface="+mn-lt"/>
                <a:ea typeface="+mn-ea"/>
                <a:cs typeface="+mn-cs"/>
              </a:rPr>
              <a:t>An Auto Scaling group is a collection of EC2 instances.</a:t>
            </a:r>
          </a:p>
          <a:p>
            <a:pPr marL="171450" indent="-171450">
              <a:buFont typeface="Arial" panose="020B0604020202020204" pitchFamily="34" charset="0"/>
              <a:buChar char="•"/>
            </a:pPr>
            <a:r>
              <a:rPr lang="en-US" sz="1100" kern="1200" dirty="0">
                <a:solidFill>
                  <a:schemeClr val="tx1"/>
                </a:solidFill>
                <a:latin typeface="+mn-lt"/>
                <a:ea typeface="+mn-ea"/>
                <a:cs typeface="+mn-cs"/>
              </a:rPr>
              <a:t>A launch configuration is an instance configuration template.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implement dynamic scaling with Amazon EC2 Auto Scaling, Amazon CloudWatch, and Elastic Load Balancing.</a:t>
            </a:r>
          </a:p>
          <a:p>
            <a:endParaRPr lang="en-US" sz="1100" dirty="0"/>
          </a:p>
          <a:p>
            <a:r>
              <a:rPr lang="en-US" sz="1100" dirty="0"/>
              <a:t>AWS Auto Scaling is a separate service that monitors your applications, and it automatically adjusts capacity for the following</a:t>
            </a:r>
            <a:r>
              <a:rPr lang="en-US" sz="1100" baseline="0" dirty="0"/>
              <a:t> resources:</a:t>
            </a:r>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 6: Scale and Load Balance Your Architecture.</a:t>
            </a:r>
          </a:p>
        </p:txBody>
      </p:sp>
    </p:spTree>
    <p:extLst>
      <p:ext uri="{BB962C8B-B14F-4D97-AF65-F5344CB8AC3E}">
        <p14:creationId xmlns:p14="http://schemas.microsoft.com/office/powerpoint/2010/main" val="317535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pPr marL="171450" indent="-171450">
              <a:buFont typeface="Arial" panose="020B0604020202020204" pitchFamily="34" charset="0"/>
              <a:buChar char="•"/>
            </a:pPr>
            <a:r>
              <a:rPr lang="en-US" sz="1100" dirty="0">
                <a:latin typeface="+mn-lt"/>
              </a:rPr>
              <a:t>Indicate how to distribute traffic across Amazon Elastic Compute Cloud (Amazon EC2) instances by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how Amazon CloudWatch enables you to monitor AWS resources and applications in real time</a:t>
            </a:r>
          </a:p>
          <a:p>
            <a:pPr marL="171450" indent="-171450">
              <a:buFont typeface="Arial" panose="020B0604020202020204" pitchFamily="34" charset="0"/>
              <a:buChar char="•"/>
            </a:pPr>
            <a:r>
              <a:rPr lang="en-US" sz="1100" dirty="0">
                <a:latin typeface="+mn-lt"/>
              </a:rPr>
              <a:t>Explain how Amazon EC2 Auto Scaling launches and releases servers in response to workload changes</a:t>
            </a:r>
          </a:p>
          <a:p>
            <a:pPr marL="171450" indent="-171450">
              <a:buFont typeface="Arial" panose="020B0604020202020204" pitchFamily="34" charset="0"/>
              <a:buChar char="•"/>
            </a:pPr>
            <a:r>
              <a:rPr lang="en-US" sz="1100" dirty="0">
                <a:latin typeface="+mn-lt"/>
              </a:rPr>
              <a:t>Perform scaling and load balancing tasks to improve an architecture</a:t>
            </a: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In this lab, you will use Elastic Load Balancing and Amazon EC2 Auto Scaling to load balance and scale your infrastructure. You will start with the given infrastructure.</a:t>
            </a:r>
          </a:p>
        </p:txBody>
      </p:sp>
    </p:spTree>
    <p:extLst>
      <p:ext uri="{BB962C8B-B14F-4D97-AF65-F5344CB8AC3E}">
        <p14:creationId xmlns:p14="http://schemas.microsoft.com/office/powerpoint/2010/main" val="2442695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will complete the following tasks:</a:t>
            </a:r>
          </a:p>
          <a:p>
            <a:pPr marL="171450" indent="-171450">
              <a:buFont typeface="Arial" panose="020B0604020202020204" pitchFamily="34" charset="0"/>
              <a:buChar char="•"/>
            </a:pPr>
            <a:r>
              <a:rPr lang="en-US" sz="1100" dirty="0">
                <a:latin typeface="+mn-lt"/>
              </a:rPr>
              <a:t>Create an Amazon Machine Image (AMI) from a running instance.</a:t>
            </a:r>
          </a:p>
          <a:p>
            <a:pPr marL="171450" indent="-171450">
              <a:buFont typeface="Arial" panose="020B0604020202020204" pitchFamily="34" charset="0"/>
              <a:buChar char="•"/>
            </a:pPr>
            <a:r>
              <a:rPr lang="en-US" sz="1100" dirty="0">
                <a:latin typeface="+mn-lt"/>
              </a:rPr>
              <a:t>Create an Application Load Balancer.</a:t>
            </a:r>
          </a:p>
          <a:p>
            <a:pPr marL="171450" indent="-171450">
              <a:buFont typeface="Arial" panose="020B0604020202020204" pitchFamily="34" charset="0"/>
              <a:buChar char="•"/>
            </a:pPr>
            <a:r>
              <a:rPr lang="en-US" sz="1100" dirty="0">
                <a:latin typeface="+mn-lt"/>
              </a:rPr>
              <a:t>Create a launch configuration and an Auto Scaling group.</a:t>
            </a:r>
          </a:p>
          <a:p>
            <a:pPr marL="171450" indent="-171450">
              <a:buFont typeface="Arial" panose="020B0604020202020204" pitchFamily="34" charset="0"/>
              <a:buChar char="•"/>
            </a:pPr>
            <a:r>
              <a:rPr lang="en-US" sz="1100" dirty="0">
                <a:latin typeface="+mn-lt"/>
              </a:rPr>
              <a:t>Automatically scale new instances within a private subnet.</a:t>
            </a:r>
          </a:p>
          <a:p>
            <a:pPr marL="171450" indent="-171450">
              <a:buFont typeface="Arial" panose="020B0604020202020204" pitchFamily="34" charset="0"/>
              <a:buChar char="•"/>
            </a:pPr>
            <a:r>
              <a:rPr lang="en-US" sz="1100" dirty="0">
                <a:latin typeface="+mn-lt"/>
              </a:rPr>
              <a:t>Create Amazon CloudWatch alarms and monitor performance of your infrastructure.</a:t>
            </a:r>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a:p>
            <a:endParaRPr lang="en-US" sz="1100" dirty="0"/>
          </a:p>
          <a:p>
            <a:endParaRPr lang="en-US" sz="1100" b="0" baseline="0" dirty="0"/>
          </a:p>
          <a:p>
            <a:endParaRPr lang="en-US" sz="1100"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 It should take you approximately 30 minutes to complete the lab.</a:t>
            </a:r>
          </a:p>
        </p:txBody>
      </p:sp>
    </p:spTree>
    <p:extLst>
      <p:ext uri="{BB962C8B-B14F-4D97-AF65-F5344CB8AC3E}">
        <p14:creationId xmlns:p14="http://schemas.microsoft.com/office/powerpoint/2010/main" val="514071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latin typeface="+mn-lt"/>
              </a:rPr>
              <a:t>Created an Amazon Machine Image (AMI) from a running instance.</a:t>
            </a:r>
          </a:p>
          <a:p>
            <a:pPr marL="171450" indent="-171450">
              <a:buFont typeface="Arial" panose="020B0604020202020204" pitchFamily="34" charset="0"/>
              <a:buChar char="•"/>
            </a:pPr>
            <a:r>
              <a:rPr lang="en-US" sz="1100" dirty="0">
                <a:latin typeface="+mn-lt"/>
              </a:rPr>
              <a:t>Created a load balancer.</a:t>
            </a:r>
          </a:p>
          <a:p>
            <a:pPr marL="171450" indent="-171450">
              <a:buFont typeface="Arial" panose="020B0604020202020204" pitchFamily="34" charset="0"/>
              <a:buChar char="•"/>
            </a:pPr>
            <a:r>
              <a:rPr lang="en-US" sz="1100" dirty="0">
                <a:latin typeface="+mn-lt"/>
              </a:rPr>
              <a:t>Created a launch configuration and an Auto Scaling group.</a:t>
            </a:r>
          </a:p>
          <a:p>
            <a:pPr marL="171450" indent="-171450">
              <a:buFont typeface="Arial" panose="020B0604020202020204" pitchFamily="34" charset="0"/>
              <a:buChar char="•"/>
            </a:pPr>
            <a:r>
              <a:rPr lang="en-US" sz="1100" dirty="0">
                <a:latin typeface="+mn-lt"/>
              </a:rPr>
              <a:t>Automatically scaled new instances within a private subnet.</a:t>
            </a:r>
          </a:p>
          <a:p>
            <a:pPr marL="171450" indent="-171450">
              <a:buFont typeface="Arial" panose="020B0604020202020204" pitchFamily="34" charset="0"/>
              <a:buChar char="•"/>
            </a:pPr>
            <a:r>
              <a:rPr lang="en-US" sz="1100" dirty="0">
                <a:latin typeface="+mn-lt"/>
              </a:rPr>
              <a:t>Created Amazon CloudWatch alarms and monitored performance of your infrastructure.</a:t>
            </a:r>
            <a:endParaRPr lang="en-US" sz="1100" dirty="0"/>
          </a:p>
        </p:txBody>
      </p:sp>
    </p:spTree>
    <p:extLst>
      <p:ext uri="{BB962C8B-B14F-4D97-AF65-F5344CB8AC3E}">
        <p14:creationId xmlns:p14="http://schemas.microsoft.com/office/powerpoint/2010/main" val="3381513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latin typeface="+mn-lt"/>
              </a:rPr>
              <a:t>Indicate how to distribute traffic across Amazon Elastic Compute Cloud (Amazon EC2) instances using Elastic 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how Amazon CloudWatch enables you to monitor AWS resources and applications in real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Explain how Amazon EC2 Auto Scaling launches and releases servers in response to workload changes.</a:t>
            </a:r>
          </a:p>
          <a:p>
            <a:pPr marL="171450" indent="-171450">
              <a:buFont typeface="Arial" panose="020B0604020202020204" pitchFamily="34" charset="0"/>
              <a:buChar char="•"/>
            </a:pPr>
            <a:r>
              <a:rPr lang="en-US" sz="1100" dirty="0">
                <a:latin typeface="+mn-lt"/>
              </a:rPr>
              <a:t>Perform scaling and load balancing tasks to improve an architecture.</a:t>
            </a: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 the knowledge check for this module.</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Elastic Load Balancing</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Modern high-traffic websites must serve hundreds of thousands—if not millions—of concurrent requests from users or clients, and then return the correct text, images, video, or application data in a fast and reliable manner. Additional servers are generally required to meet these high volumes.</a:t>
            </a:r>
          </a:p>
          <a:p>
            <a:r>
              <a:rPr lang="en-US" sz="1100" dirty="0"/>
              <a:t> </a:t>
            </a:r>
          </a:p>
          <a:p>
            <a:r>
              <a:rPr lang="en-US" sz="1100" dirty="0"/>
              <a:t>Elastic Load Balancing is an AWS service that distributes incoming application or network traffic across multiple targets—such as Amazon Elastic Compute Cloud (Amazon EC2) instances, containers, internet protocol (IP) addresses, and Lambda functions—in a single Availability Zone or across multiple Availability Zones. Elastic Load Balancing scales your load balancer as traffic to your application changes over time. It can automatically scale to most workloads. </a:t>
            </a:r>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3266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Elastic Load Balancing is available in three</a:t>
            </a:r>
            <a:r>
              <a:rPr lang="en-US" sz="1100" b="0" kern="1200" baseline="0" dirty="0">
                <a:solidFill>
                  <a:schemeClr val="tx1"/>
                </a:solidFill>
                <a:effectLst/>
                <a:ea typeface="+mn-ea"/>
                <a:cs typeface="+mn-cs"/>
              </a:rPr>
              <a:t> </a:t>
            </a:r>
            <a:r>
              <a:rPr lang="en-US" sz="1100" b="0" i="0" kern="1200" dirty="0">
                <a:solidFill>
                  <a:schemeClr val="tx1"/>
                </a:solidFill>
                <a:effectLst/>
                <a:ea typeface="+mn-ea"/>
                <a:cs typeface="+mn-cs"/>
              </a:rPr>
              <a:t>types:</a:t>
            </a: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a:t>
            </a:r>
            <a:r>
              <a:rPr lang="en-US" sz="1100" i="1" dirty="0"/>
              <a:t>Application Load Balancer</a:t>
            </a:r>
            <a:r>
              <a:rPr lang="en-US" sz="1100" dirty="0"/>
              <a:t> operates at the application level (Open Systems Interconnection,</a:t>
            </a:r>
            <a:r>
              <a:rPr lang="en-US" sz="1100" baseline="0" dirty="0"/>
              <a:t> or </a:t>
            </a:r>
            <a:r>
              <a:rPr lang="en-US" sz="1100" dirty="0"/>
              <a:t>OSI,</a:t>
            </a:r>
            <a:r>
              <a:rPr lang="en-US" sz="1100" baseline="0" dirty="0"/>
              <a:t> </a:t>
            </a:r>
            <a:r>
              <a:rPr lang="en-US" sz="1100" dirty="0"/>
              <a:t>model layer 7).</a:t>
            </a:r>
            <a:r>
              <a:rPr lang="en-US" sz="1100" baseline="0" dirty="0"/>
              <a:t> It r</a:t>
            </a:r>
            <a:r>
              <a:rPr lang="en-US" sz="1100" dirty="0"/>
              <a:t>outes traffic to targets—Amazon Elastic Compute Cloud (Amazon EC2) instances, containers, Internet Protocol (IP) addresses, and Lambda functions—based on the content of the request. It is ideal for advanced load balancing of Hypertext Transfer Protocol (HTTP) and Secure</a:t>
            </a:r>
            <a:r>
              <a:rPr lang="en-US" sz="1100" baseline="0" dirty="0"/>
              <a:t> HTTP </a:t>
            </a:r>
            <a:r>
              <a:rPr lang="en-US" sz="1100" dirty="0"/>
              <a:t>(HTTPS) traffic. An Application Load Balancer provides advanced request routing that is targeted at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 </a:t>
            </a:r>
            <a:r>
              <a:rPr lang="en-US" sz="1100" i="1" dirty="0"/>
              <a:t>Network Load Balancer</a:t>
            </a:r>
            <a:r>
              <a:rPr lang="en-US" sz="1100" dirty="0"/>
              <a:t> operates at the network transport level (OSI model layer 4), routing connections to targets—EC2 instances, microservices, and containers—based on IP protocol data. It works well for load balancing both Transmission Control Protocol (TCP) and User Datagram Protocol (UDP) traffic. A Network Load Balancer is capable of handling millions of requests per second while maintaining ultra-low latencies. A Network Load Balancer is optimized to handle sudden and volatile network traffic patterns.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ea typeface="+mn-ea"/>
                <a:cs typeface="+mn-cs"/>
              </a:rPr>
              <a:t>A </a:t>
            </a:r>
            <a:r>
              <a:rPr lang="en-US" sz="1100" i="1" dirty="0"/>
              <a:t>Classic Load Balancer</a:t>
            </a:r>
            <a:r>
              <a:rPr lang="en-US" sz="1100" dirty="0"/>
              <a:t>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a:t>
            </a:r>
            <a:r>
              <a:rPr lang="en-US" sz="1100" baseline="0" dirty="0"/>
              <a:t> Balancer </a:t>
            </a:r>
            <a:r>
              <a:rPr lang="en-US" sz="1100" dirty="0"/>
              <a:t>or Network 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tx1"/>
                </a:solidFill>
                <a:effectLst/>
                <a:ea typeface="+mn-ea"/>
                <a:cs typeface="+mn-cs"/>
              </a:rPr>
              <a:t>To learn more about the differences between the three types of load balancers, see </a:t>
            </a:r>
            <a:r>
              <a:rPr lang="en-US" sz="1100" i="1" kern="1200" baseline="0" dirty="0">
                <a:solidFill>
                  <a:schemeClr val="tx1"/>
                </a:solidFill>
                <a:effectLst/>
                <a:ea typeface="+mn-ea"/>
                <a:cs typeface="+mn-cs"/>
              </a:rPr>
              <a:t>Product comparisons</a:t>
            </a:r>
            <a:r>
              <a:rPr lang="en-US" sz="1100" kern="1200" baseline="0" dirty="0">
                <a:solidFill>
                  <a:schemeClr val="tx1"/>
                </a:solidFill>
                <a:effectLst/>
                <a:ea typeface="+mn-ea"/>
                <a:cs typeface="+mn-cs"/>
              </a:rPr>
              <a:t> on the Elastic Load Balancing </a:t>
            </a:r>
            <a:r>
              <a:rPr lang="en-US" sz="1100" dirty="0">
                <a:ea typeface="Amazon Ember Light" panose="020B0403020204020204" pitchFamily="34" charset="0"/>
                <a:cs typeface="Amazon Ember Light" panose="020B0403020204020204" pitchFamily="34" charset="0"/>
                <a:hlinkClick r:id="rId3"/>
              </a:rPr>
              <a:t>Features page</a:t>
            </a:r>
            <a:r>
              <a:rPr lang="en-US" sz="1100" kern="1200" baseline="0" dirty="0">
                <a:solidFill>
                  <a:schemeClr val="tx1"/>
                </a:solidFill>
                <a:effectLst/>
                <a:ea typeface="+mn-ea"/>
                <a:cs typeface="+mn-cs"/>
              </a:rPr>
              <a:t>.</a:t>
            </a:r>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load balancer accepts incoming traffic from clients and routes requests to its registered targets (such as EC2 instances) in one or more Availability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You configure your load balancer to accept incoming traffic by specifying one or more </a:t>
            </a:r>
            <a:r>
              <a:rPr lang="en-US" sz="1100" i="1" dirty="0"/>
              <a:t>listeners</a:t>
            </a:r>
            <a:r>
              <a:rPr lang="en-US" sz="1100" dirty="0"/>
              <a:t>. A listener is a process that checks for connection requests. It is configured with a protocol and port number for connections from clients to the load balancer. Similarly, it is configured with a protocol and port number for connections from the load balancer to the targets.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also configure your load balancer to perform </a:t>
            </a:r>
            <a:r>
              <a:rPr lang="en-US" sz="1100" i="1" dirty="0"/>
              <a:t>health checks</a:t>
            </a:r>
            <a:r>
              <a:rPr lang="en-US" sz="1100" dirty="0"/>
              <a:t>, which are used to monitor the health of the registered targets so that the load balancer only sends requests to the healthy instances. When the load balancer detects an unhealthy target, it stops routing traffic to that target. It then resumes routing traffic to that target when it detects that the target is healthy again. </a:t>
            </a:r>
          </a:p>
          <a:p>
            <a:endParaRPr lang="en-US" sz="1100" dirty="0"/>
          </a:p>
          <a:p>
            <a:r>
              <a:rPr lang="en-US" sz="1100" dirty="0"/>
              <a:t>There is a key difference in how the load balancer types are configured. With Application Load Balancers and Network Load Balancers, you register targets in </a:t>
            </a:r>
            <a:r>
              <a:rPr lang="en-US" sz="1100" i="1" dirty="0"/>
              <a:t>target groups</a:t>
            </a:r>
            <a:r>
              <a:rPr lang="en-US" sz="1100" dirty="0"/>
              <a:t>, and route traffic to the target groups. With Classic Load Balancers, you register instances with the load balancer. </a:t>
            </a:r>
          </a:p>
        </p:txBody>
      </p:sp>
    </p:spTree>
    <p:extLst>
      <p:ext uri="{BB962C8B-B14F-4D97-AF65-F5344CB8AC3E}">
        <p14:creationId xmlns:p14="http://schemas.microsoft.com/office/powerpoint/2010/main" val="144412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1301"/>
          </a:xfrm>
        </p:spPr>
        <p:txBody>
          <a:bodyPr/>
          <a:lstStyle/>
          <a:p>
            <a:r>
              <a:rPr lang="en-US" sz="1100" kern="1200" dirty="0">
                <a:solidFill>
                  <a:schemeClr val="tx1"/>
                </a:solidFill>
                <a:effectLst/>
                <a:ea typeface="+mn-ea"/>
              </a:rPr>
              <a:t>There are many reasons to use a</a:t>
            </a:r>
            <a:r>
              <a:rPr lang="en-US" sz="1100" kern="1200" baseline="0" dirty="0">
                <a:solidFill>
                  <a:schemeClr val="tx1"/>
                </a:solidFill>
                <a:effectLst/>
                <a:ea typeface="+mn-ea"/>
              </a:rPr>
              <a:t> </a:t>
            </a:r>
            <a:r>
              <a:rPr lang="en-US" sz="1100" kern="1200" dirty="0">
                <a:solidFill>
                  <a:schemeClr val="tx1"/>
                </a:solidFill>
                <a:effectLst/>
                <a:ea typeface="+mn-ea"/>
              </a:rPr>
              <a:t>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Achieve high availability and better fault tolerance for your applications</a:t>
            </a:r>
            <a:r>
              <a:rPr lang="en-US" sz="1100" i="0" kern="1200" baseline="0" dirty="0">
                <a:solidFill>
                  <a:schemeClr val="tx1"/>
                </a:solidFill>
                <a:effectLst/>
                <a:ea typeface="+mn-ea"/>
              </a:rPr>
              <a:t> –</a:t>
            </a:r>
            <a:r>
              <a:rPr lang="en-US" sz="1100" kern="1200" dirty="0">
                <a:solidFill>
                  <a:schemeClr val="tx1"/>
                </a:solidFill>
                <a:effectLst/>
                <a:ea typeface="+mn-ea"/>
              </a:rPr>
              <a:t> Elastic Load Balancing</a:t>
            </a:r>
            <a:r>
              <a:rPr lang="en-US" sz="1100" b="0" kern="1200" dirty="0">
                <a:solidFill>
                  <a:schemeClr val="tx1"/>
                </a:solidFill>
                <a:effectLst/>
                <a:ea typeface="+mn-ea"/>
              </a:rPr>
              <a:t> balances </a:t>
            </a:r>
            <a:r>
              <a:rPr lang="en-US" sz="1100" kern="1200" dirty="0">
                <a:solidFill>
                  <a:schemeClr val="tx1"/>
                </a:solidFill>
                <a:effectLst/>
                <a:ea typeface="+mn-ea"/>
              </a:rPr>
              <a:t>traffic across healthy targets in multiple Availability Zones. </a:t>
            </a:r>
            <a:r>
              <a:rPr lang="en-US" sz="1100" dirty="0"/>
              <a:t>If one or more of your targets in a single Availability Zone are unhealthy, Elastic Load Balancing will route traffic to healthy targets in other Availability Zones. After the targets return to a healthy state, load balancing will automatically resume traffic to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1" kern="1200" dirty="0">
              <a:solidFill>
                <a:schemeClr val="tx1"/>
              </a:solidFill>
              <a:effectLst/>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Automatically load balance your containerized applications</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With enhanced container support for Elastic Load Balancing, you can now load balance across multiple ports on the same EC2 instance. You can also take advantage of deep integration with Amazon Elastic Container Service (Amazon</a:t>
            </a:r>
            <a:r>
              <a:rPr lang="en-US" sz="1100" baseline="0" dirty="0"/>
              <a:t> </a:t>
            </a:r>
            <a:r>
              <a:rPr lang="en-US" sz="1100" dirty="0"/>
              <a:t>ECS), which provides a fully-managed container offering. You only need to register a service with a load balancer, and Amazon ECS transparently manages the registration and de-registration of Docker containers. The load balancer automatically detects the port and dynamically reconfigures itself.</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Automatically scale your applications</a:t>
            </a:r>
            <a:r>
              <a:rPr lang="en-US" sz="1100" i="0" baseline="0" dirty="0"/>
              <a:t> – </a:t>
            </a:r>
            <a:r>
              <a:rPr lang="en-US" sz="1100" dirty="0"/>
              <a:t>Elastic Load Balancing</a:t>
            </a:r>
            <a:r>
              <a:rPr lang="en-US" sz="1100" baseline="0" dirty="0"/>
              <a:t> works with Amazon CloudWatch and Amazon EC2 Auto Scaling to help you scale </a:t>
            </a:r>
            <a:r>
              <a:rPr lang="en-US" sz="1100" dirty="0"/>
              <a:t>your applications to the demands of your customers. Amazon</a:t>
            </a:r>
            <a:r>
              <a:rPr lang="en-US" sz="1100" baseline="0" dirty="0"/>
              <a:t> </a:t>
            </a:r>
            <a:r>
              <a:rPr lang="en-US" sz="1100" dirty="0"/>
              <a:t>CloudWatch alarms can trigger auto scaling for your EC2 instance fleet when the</a:t>
            </a:r>
            <a:r>
              <a:rPr lang="en-US" sz="1100" baseline="0" dirty="0"/>
              <a:t> </a:t>
            </a:r>
            <a:r>
              <a:rPr lang="en-US" sz="1100" dirty="0"/>
              <a:t>latency of any one of your EC2 instances exceeds a preconfigured threshold. Amazon EC2 Auto Scaling then</a:t>
            </a:r>
            <a:r>
              <a:rPr lang="en-US" sz="1100" baseline="0" dirty="0"/>
              <a:t> </a:t>
            </a:r>
            <a:r>
              <a:rPr lang="en-US" sz="1100" dirty="0"/>
              <a:t>provisions new instances and your applications will be ready to serve the next customer request. The load balancer will register the EC2 instance and direct traffic to it as needed.  </a:t>
            </a:r>
          </a:p>
          <a:p>
            <a:pPr marL="171450" indent="-171450">
              <a:buFont typeface="Arial" panose="020B0604020202020204" pitchFamily="34" charset="0"/>
              <a:buChar char="•"/>
            </a:pPr>
            <a:endParaRPr lang="en-US" sz="1100"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Use Elastic Load Balancing in your virtual private cloud (VPC)</a:t>
            </a:r>
            <a:r>
              <a:rPr lang="en-US" sz="1100" i="0" kern="1200" baseline="0" dirty="0">
                <a:solidFill>
                  <a:schemeClr val="tx1"/>
                </a:solidFill>
                <a:effectLst/>
                <a:ea typeface="+mn-ea"/>
              </a:rPr>
              <a:t> – </a:t>
            </a:r>
            <a:r>
              <a:rPr lang="en-US" sz="1100" kern="1200" dirty="0">
                <a:solidFill>
                  <a:schemeClr val="tx1"/>
                </a:solidFill>
                <a:effectLst/>
                <a:ea typeface="+mn-ea"/>
              </a:rPr>
              <a:t>You can use </a:t>
            </a:r>
            <a:r>
              <a:rPr lang="en-US" sz="1100" dirty="0"/>
              <a:t>Elastic Load Balancing to create a public entry point into your VPC, or to route request traffic between tiers of your application within your VPC. You can assign security groups to your load balancer to control which ports are open to a list of allowed sources. Because Elastic Load Balancing works with your VPC, all your existing network access control lists (network ACLs) and routing tables continue to provide additional network controls. When you create a load balancer in your VPC, you can specify whether the load balancer is public (default) or internal. If you select internal, you do not need to have an internet gateway to reach the load balancer, and the private IP addresses of the load balancer will be used in the load balancer’s Domain Name System (DNS) record.</a:t>
            </a:r>
          </a:p>
          <a:p>
            <a:pPr marL="171450" indent="-171450">
              <a:buFont typeface="Arial" panose="020B0604020202020204" pitchFamily="34" charset="0"/>
              <a:buChar char="•"/>
            </a:pPr>
            <a:endParaRPr lang="en-US" sz="1100" i="1"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Enable</a:t>
            </a:r>
            <a:r>
              <a:rPr lang="en-US" sz="1100" i="1" kern="1200" baseline="0" dirty="0">
                <a:solidFill>
                  <a:schemeClr val="tx1"/>
                </a:solidFill>
                <a:effectLst/>
                <a:ea typeface="+mn-ea"/>
              </a:rPr>
              <a:t> h</a:t>
            </a:r>
            <a:r>
              <a:rPr lang="en-US" sz="1100" i="1" kern="1200" dirty="0">
                <a:solidFill>
                  <a:schemeClr val="tx1"/>
                </a:solidFill>
                <a:effectLst/>
                <a:ea typeface="+mn-ea"/>
              </a:rPr>
              <a:t>ybrid load balancing</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Elastic Load Balancing enables you to load balance across AWS and on-premises resources by using the same load balancer. For example, if you must distribute application traffic across both AWS and on-premises resources, you can register all the resources to the same target group and associate the target group with a load balancer. Alternatively, you can use DNS-based weighted load balancing across AWS and on-premises resources</a:t>
            </a:r>
            <a:r>
              <a:rPr lang="en-US" sz="1100" baseline="0" dirty="0"/>
              <a:t> by</a:t>
            </a:r>
            <a:r>
              <a:rPr lang="en-US" sz="1100" dirty="0"/>
              <a:t> using two load balancers, with one load balancer for AWS and other load balancer for on-premises resources. You can also use hybrid load balancing to benefit separate applications where one application is in a VPC and the other application is in an on-premises location. Put the VPC targets in one target group and the on-premises targets in another target group, and then use content-based routing to route traffic to each target group.</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i="1" dirty="0"/>
              <a:t>Invoking Lambda functions over HTTP(S)</a:t>
            </a:r>
            <a:r>
              <a:rPr lang="en-US" sz="1100" i="0" baseline="0" dirty="0"/>
              <a:t> –</a:t>
            </a:r>
            <a:r>
              <a:rPr lang="en-US" sz="1100" dirty="0"/>
              <a:t> Elastic Load Balancing supports invoking Lambda functions to serve HTTP(S) requests. This enables users to access serverless applications from any HTTP client, including web browsers. You can register Lambda functions as targets and use the support for content-based routing rules in Application Load Balancers to route requests to different Lambda functions. You can use an Application Load Balancer as a common HTTP endpoint for applications that use servers and serverless computing. You can build an entire website by using Lambda functions, or combine EC2 instances, containers, on-premises servers, and Lambda functions to build applications.</a:t>
            </a:r>
          </a:p>
        </p:txBody>
      </p:sp>
    </p:spTree>
    <p:extLst>
      <p:ext uri="{BB962C8B-B14F-4D97-AF65-F5344CB8AC3E}">
        <p14:creationId xmlns:p14="http://schemas.microsoft.com/office/powerpoint/2010/main" val="200848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name the load balancer you would use for the given scenario.</a:t>
            </a:r>
          </a:p>
        </p:txBody>
      </p:sp>
    </p:spTree>
    <p:extLst>
      <p:ext uri="{BB962C8B-B14F-4D97-AF65-F5344CB8AC3E}">
        <p14:creationId xmlns:p14="http://schemas.microsoft.com/office/powerpoint/2010/main" val="1928015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tags" Target="../tags/tag39.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svg"/><Relationship Id="rId3" Type="http://schemas.openxmlformats.org/officeDocument/2006/relationships/notesSlide" Target="../notesSlides/notesSlide16.xml"/><Relationship Id="rId7" Type="http://schemas.openxmlformats.org/officeDocument/2006/relationships/image" Target="../media/image37.svg"/><Relationship Id="rId12"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36.png"/><Relationship Id="rId11" Type="http://schemas.openxmlformats.org/officeDocument/2006/relationships/image" Target="../media/image10.svg"/><Relationship Id="rId5" Type="http://schemas.openxmlformats.org/officeDocument/2006/relationships/image" Target="../media/image35.svg"/><Relationship Id="rId10" Type="http://schemas.openxmlformats.org/officeDocument/2006/relationships/image" Target="../media/image9.png"/><Relationship Id="rId4" Type="http://schemas.openxmlformats.org/officeDocument/2006/relationships/image" Target="../media/image34.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8.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4.xml"/><Relationship Id="rId7" Type="http://schemas.openxmlformats.org/officeDocument/2006/relationships/image" Target="../media/image48.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4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6.sv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2.svg"/><Relationship Id="rId3" Type="http://schemas.openxmlformats.org/officeDocument/2006/relationships/notesSlide" Target="../notesSlides/notesSlide25.xml"/><Relationship Id="rId7" Type="http://schemas.openxmlformats.org/officeDocument/2006/relationships/image" Target="../media/image48.svg"/><Relationship Id="rId12" Type="http://schemas.openxmlformats.org/officeDocument/2006/relationships/image" Target="../media/image51.png"/><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47.png"/><Relationship Id="rId11" Type="http://schemas.openxmlformats.org/officeDocument/2006/relationships/image" Target="../media/image25.svg"/><Relationship Id="rId5" Type="http://schemas.openxmlformats.org/officeDocument/2006/relationships/image" Target="../media/image50.svg"/><Relationship Id="rId10" Type="http://schemas.openxmlformats.org/officeDocument/2006/relationships/image" Target="../media/image24.png"/><Relationship Id="rId4" Type="http://schemas.openxmlformats.org/officeDocument/2006/relationships/image" Target="../media/image49.png"/><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png"/><Relationship Id="rId3" Type="http://schemas.openxmlformats.org/officeDocument/2006/relationships/notesSlide" Target="../notesSlides/notesSlide26.xml"/><Relationship Id="rId7" Type="http://schemas.openxmlformats.org/officeDocument/2006/relationships/image" Target="../media/image54.svg"/><Relationship Id="rId12"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ags" Target="../tags/tag51.xml"/><Relationship Id="rId6" Type="http://schemas.openxmlformats.org/officeDocument/2006/relationships/image" Target="../media/image53.png"/><Relationship Id="rId11" Type="http://schemas.openxmlformats.org/officeDocument/2006/relationships/image" Target="../media/image46.svg"/><Relationship Id="rId5" Type="http://schemas.openxmlformats.org/officeDocument/2006/relationships/image" Target="../media/image29.svg"/><Relationship Id="rId10" Type="http://schemas.openxmlformats.org/officeDocument/2006/relationships/image" Target="../media/image45.png"/><Relationship Id="rId4" Type="http://schemas.openxmlformats.org/officeDocument/2006/relationships/image" Target="../media/image28.png"/><Relationship Id="rId9" Type="http://schemas.openxmlformats.org/officeDocument/2006/relationships/image" Target="../media/image10.svg"/><Relationship Id="rId14" Type="http://schemas.openxmlformats.org/officeDocument/2006/relationships/image" Target="../media/image5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5" Type="http://schemas.openxmlformats.org/officeDocument/2006/relationships/image" Target="../media/image59.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47.png"/><Relationship Id="rId3" Type="http://schemas.openxmlformats.org/officeDocument/2006/relationships/notesSlide" Target="../notesSlides/notesSlide30.xml"/><Relationship Id="rId21" Type="http://schemas.openxmlformats.org/officeDocument/2006/relationships/image" Target="../media/image70.svg"/><Relationship Id="rId7" Type="http://schemas.openxmlformats.org/officeDocument/2006/relationships/image" Target="../media/image25.svg"/><Relationship Id="rId12" Type="http://schemas.openxmlformats.org/officeDocument/2006/relationships/image" Target="../media/image65.png"/><Relationship Id="rId17" Type="http://schemas.openxmlformats.org/officeDocument/2006/relationships/image" Target="../media/image68.svg"/><Relationship Id="rId2" Type="http://schemas.openxmlformats.org/officeDocument/2006/relationships/slideLayout" Target="../slideLayouts/slideLayout18.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tags" Target="../tags/tag55.xml"/><Relationship Id="rId6" Type="http://schemas.openxmlformats.org/officeDocument/2006/relationships/image" Target="../media/image24.png"/><Relationship Id="rId11" Type="http://schemas.openxmlformats.org/officeDocument/2006/relationships/image" Target="../media/image64.svg"/><Relationship Id="rId5" Type="http://schemas.openxmlformats.org/officeDocument/2006/relationships/image" Target="../media/image21.svg"/><Relationship Id="rId15" Type="http://schemas.openxmlformats.org/officeDocument/2006/relationships/image" Target="../media/image52.svg"/><Relationship Id="rId10" Type="http://schemas.openxmlformats.org/officeDocument/2006/relationships/image" Target="../media/image63.png"/><Relationship Id="rId19" Type="http://schemas.openxmlformats.org/officeDocument/2006/relationships/image" Target="../media/image48.svg"/><Relationship Id="rId4" Type="http://schemas.openxmlformats.org/officeDocument/2006/relationships/image" Target="../media/image20.png"/><Relationship Id="rId9" Type="http://schemas.openxmlformats.org/officeDocument/2006/relationships/image" Target="../media/image62.svg"/><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2.svg"/><Relationship Id="rId18" Type="http://schemas.openxmlformats.org/officeDocument/2006/relationships/image" Target="../media/image45.png"/><Relationship Id="rId3" Type="http://schemas.openxmlformats.org/officeDocument/2006/relationships/notesSlide" Target="../notesSlides/notesSlide32.xml"/><Relationship Id="rId21" Type="http://schemas.openxmlformats.org/officeDocument/2006/relationships/image" Target="../media/image66.svg"/><Relationship Id="rId7" Type="http://schemas.openxmlformats.org/officeDocument/2006/relationships/image" Target="../media/image25.svg"/><Relationship Id="rId12" Type="http://schemas.openxmlformats.org/officeDocument/2006/relationships/image" Target="../media/image61.png"/><Relationship Id="rId17" Type="http://schemas.openxmlformats.org/officeDocument/2006/relationships/image" Target="../media/image7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69.png"/><Relationship Id="rId20" Type="http://schemas.openxmlformats.org/officeDocument/2006/relationships/image" Target="../media/image65.png"/><Relationship Id="rId1" Type="http://schemas.openxmlformats.org/officeDocument/2006/relationships/tags" Target="../tags/tag57.xml"/><Relationship Id="rId6" Type="http://schemas.openxmlformats.org/officeDocument/2006/relationships/image" Target="../media/image24.png"/><Relationship Id="rId11" Type="http://schemas.openxmlformats.org/officeDocument/2006/relationships/image" Target="../media/image52.svg"/><Relationship Id="rId24" Type="http://schemas.openxmlformats.org/officeDocument/2006/relationships/image" Target="../media/image47.png"/><Relationship Id="rId5" Type="http://schemas.openxmlformats.org/officeDocument/2006/relationships/image" Target="../media/image21.svg"/><Relationship Id="rId15" Type="http://schemas.openxmlformats.org/officeDocument/2006/relationships/image" Target="../media/image72.svg"/><Relationship Id="rId23" Type="http://schemas.openxmlformats.org/officeDocument/2006/relationships/image" Target="../media/image68.svg"/><Relationship Id="rId10" Type="http://schemas.openxmlformats.org/officeDocument/2006/relationships/image" Target="../media/image51.png"/><Relationship Id="rId19" Type="http://schemas.openxmlformats.org/officeDocument/2006/relationships/image" Target="../media/image46.svg"/><Relationship Id="rId4" Type="http://schemas.openxmlformats.org/officeDocument/2006/relationships/image" Target="../media/image20.png"/><Relationship Id="rId9" Type="http://schemas.openxmlformats.org/officeDocument/2006/relationships/image" Target="../media/image64.svg"/><Relationship Id="rId14" Type="http://schemas.openxmlformats.org/officeDocument/2006/relationships/image" Target="../media/image71.png"/><Relationship Id="rId22"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58.xml"/><Relationship Id="rId5" Type="http://schemas.openxmlformats.org/officeDocument/2006/relationships/image" Target="../media/image74.pn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75.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62.xml"/><Relationship Id="rId4" Type="http://schemas.openxmlformats.org/officeDocument/2006/relationships/image" Target="../media/image76.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image" Target="../media/image21.svg"/><Relationship Id="rId2" Type="http://schemas.openxmlformats.org/officeDocument/2006/relationships/slideLayout" Target="../slideLayouts/slideLayout18.xml"/><Relationship Id="rId1" Type="http://schemas.openxmlformats.org/officeDocument/2006/relationships/tags" Target="../tags/tag3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Foundations</a:t>
            </a:r>
          </a:p>
        </p:txBody>
      </p:sp>
      <p:sp>
        <p:nvSpPr>
          <p:cNvPr id="6" name="Title 5"/>
          <p:cNvSpPr>
            <a:spLocks noGrp="1"/>
          </p:cNvSpPr>
          <p:nvPr>
            <p:ph type="title"/>
          </p:nvPr>
        </p:nvSpPr>
        <p:spPr>
          <a:xfrm>
            <a:off x="419100" y="3718418"/>
            <a:ext cx="11353800" cy="474119"/>
          </a:xfrm>
        </p:spPr>
        <p:txBody>
          <a:bodyPr/>
          <a:lstStyle/>
          <a:p>
            <a:r>
              <a:rPr lang="en-US" sz="5400" dirty="0">
                <a:latin typeface="+mj-lt"/>
              </a:rPr>
              <a:t>Module 10: Automatic Scaling and Monitoring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6" name="Picture 5">
            <a:extLst>
              <a:ext uri="{FF2B5EF4-FFF2-40B4-BE49-F238E27FC236}">
                <a16:creationId xmlns:a16="http://schemas.microsoft.com/office/drawing/2014/main" id="{5DEC5C0A-3A32-8540-A2ED-01EEDE9A023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9348" y="1720771"/>
            <a:ext cx="4203700" cy="4025900"/>
          </a:xfrm>
          <a:prstGeom prst="rect">
            <a:avLst/>
          </a:prstGeom>
        </p:spPr>
      </p:pic>
      <p:sp>
        <p:nvSpPr>
          <p:cNvPr id="9" name="Content Placeholder 8">
            <a:extLst>
              <a:ext uri="{FF2B5EF4-FFF2-40B4-BE49-F238E27FC236}">
                <a16:creationId xmlns:a16="http://schemas.microsoft.com/office/drawing/2014/main" id="{8E621796-891F-412A-B643-F135D78635E1}"/>
              </a:ext>
            </a:extLst>
          </p:cNvPr>
          <p:cNvSpPr>
            <a:spLocks noGrp="1"/>
          </p:cNvSpPr>
          <p:nvPr>
            <p:ph idx="13"/>
          </p:nvPr>
        </p:nvSpPr>
        <p:spPr>
          <a:xfrm>
            <a:off x="5936343" y="1524228"/>
            <a:ext cx="5814657" cy="4832122"/>
          </a:xfrm>
        </p:spPr>
        <p:txBody>
          <a:bodyPr/>
          <a:lstStyle/>
          <a:p>
            <a:r>
              <a:rPr lang="en-US" b="1" dirty="0">
                <a:solidFill>
                  <a:schemeClr val="accent5"/>
                </a:solidFill>
              </a:rPr>
              <a:t>Amazon CloudWatch metrics</a:t>
            </a:r>
            <a:r>
              <a:rPr lang="en-US" dirty="0"/>
              <a:t> – Used to verify that the system is performing as expected and creates an alarm to initiate an action if a metric goes outside an acceptable range.</a:t>
            </a:r>
          </a:p>
          <a:p>
            <a:r>
              <a:rPr lang="en-US" b="1" dirty="0">
                <a:solidFill>
                  <a:schemeClr val="accent5"/>
                </a:solidFill>
              </a:rPr>
              <a:t>Access logs</a:t>
            </a:r>
            <a:r>
              <a:rPr lang="en-US" dirty="0"/>
              <a:t> – Capture detailed information about requests sent to your load balancer.</a:t>
            </a:r>
          </a:p>
          <a:p>
            <a:r>
              <a:rPr lang="en-US" b="1" dirty="0">
                <a:solidFill>
                  <a:schemeClr val="accent5"/>
                </a:solidFill>
              </a:rPr>
              <a:t>AWS CloudTrail logs</a:t>
            </a:r>
            <a:r>
              <a:rPr lang="en-US" dirty="0"/>
              <a:t> – Capture the who, what, when, and where of API interactions in AWS services. </a:t>
            </a:r>
          </a:p>
        </p:txBody>
      </p:sp>
      <p:sp>
        <p:nvSpPr>
          <p:cNvPr id="3" name="Footer Placeholder 2">
            <a:extLst>
              <a:ext uri="{FF2B5EF4-FFF2-40B4-BE49-F238E27FC236}">
                <a16:creationId xmlns:a16="http://schemas.microsoft.com/office/drawing/2014/main" id="{86F2AD60-59BC-4D20-B66A-5A85231E103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6CAC427-9351-4828-8FC8-9F6650F5F0A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51951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Elastic Load Balancing distributes incoming application or network traffic across multiple targets in one or more Availability Zones. </a:t>
            </a:r>
          </a:p>
          <a:p>
            <a:r>
              <a:rPr lang="en-US" dirty="0">
                <a:latin typeface="+mn-lt"/>
              </a:rPr>
              <a:t>Elastic Load Balancing supports three types of load balancers:</a:t>
            </a:r>
          </a:p>
          <a:p>
            <a:pPr lvl="1"/>
            <a:r>
              <a:rPr lang="en-US" dirty="0">
                <a:latin typeface="+mn-lt"/>
              </a:rPr>
              <a:t>Application Load Balancer</a:t>
            </a:r>
          </a:p>
          <a:p>
            <a:pPr lvl="1"/>
            <a:r>
              <a:rPr lang="en-US" dirty="0">
                <a:latin typeface="+mn-lt"/>
              </a:rPr>
              <a:t>Network Load Balancer</a:t>
            </a:r>
          </a:p>
          <a:p>
            <a:pPr lvl="1"/>
            <a:r>
              <a:rPr lang="en-US" dirty="0">
                <a:latin typeface="+mn-lt"/>
              </a:rPr>
              <a:t>Classic Load Balancer</a:t>
            </a:r>
          </a:p>
          <a:p>
            <a:r>
              <a:rPr lang="en-US" dirty="0">
                <a:latin typeface="+mn-lt"/>
              </a:rPr>
              <a:t>ELB offers instance health checks, security, and monitoring.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48972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2: Amazon CloudWatch</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2462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t>Monitoring AWS resources</a:t>
            </a:r>
          </a:p>
        </p:txBody>
      </p:sp>
      <p:sp>
        <p:nvSpPr>
          <p:cNvPr id="8" name="Content Placeholder 7">
            <a:extLst>
              <a:ext uri="{FF2B5EF4-FFF2-40B4-BE49-F238E27FC236}">
                <a16:creationId xmlns:a16="http://schemas.microsoft.com/office/drawing/2014/main" id="{6C781481-908B-48DE-9976-9DF732895416}"/>
              </a:ext>
            </a:extLst>
          </p:cNvPr>
          <p:cNvSpPr>
            <a:spLocks noGrp="1"/>
          </p:cNvSpPr>
          <p:nvPr>
            <p:ph idx="1"/>
          </p:nvPr>
        </p:nvSpPr>
        <p:spPr/>
        <p:txBody>
          <a:bodyPr/>
          <a:lstStyle/>
          <a:p>
            <a:pPr marL="0" indent="0">
              <a:buNone/>
            </a:pPr>
            <a:r>
              <a:rPr lang="en-US" dirty="0">
                <a:latin typeface="+mj-lt"/>
              </a:rPr>
              <a:t>To use AWS efficiently, you need insight into your AWS resources:</a:t>
            </a:r>
            <a:br>
              <a:rPr lang="en-US" dirty="0">
                <a:latin typeface="+mj-lt"/>
              </a:rPr>
            </a:br>
            <a:endParaRPr lang="en-US" dirty="0">
              <a:latin typeface="+mj-lt"/>
            </a:endParaRPr>
          </a:p>
          <a:p>
            <a:r>
              <a:rPr lang="en-US" dirty="0">
                <a:latin typeface="+mj-lt"/>
                <a:ea typeface="Amazon Ember Light" charset="0"/>
                <a:cs typeface="Amazon Ember Light" charset="0"/>
              </a:rPr>
              <a:t>How do you know when you should </a:t>
            </a:r>
            <a:r>
              <a:rPr lang="en-US" b="1" dirty="0">
                <a:solidFill>
                  <a:schemeClr val="accent5"/>
                </a:solidFill>
                <a:latin typeface="+mj-lt"/>
                <a:ea typeface="Amazon Ember Light" charset="0"/>
                <a:cs typeface="Amazon Ember Light" charset="0"/>
              </a:rPr>
              <a:t>launch more</a:t>
            </a:r>
            <a:r>
              <a:rPr lang="en-US" b="1" dirty="0">
                <a:solidFill>
                  <a:schemeClr val="accent5"/>
                </a:solidFill>
                <a:latin typeface="+mj-lt"/>
                <a:ea typeface="Amazon Ember" panose="020B0603020204020204" pitchFamily="34" charset="0"/>
                <a:cs typeface="Amazon Ember" panose="020B0603020204020204" pitchFamily="34" charset="0"/>
              </a:rPr>
              <a:t> Amazon EC2 instances</a:t>
            </a:r>
            <a:r>
              <a:rPr lang="en-US" dirty="0">
                <a:latin typeface="+mj-lt"/>
                <a:ea typeface="Amazon Ember" panose="020B0603020204020204" pitchFamily="34" charset="0"/>
                <a:cs typeface="Amazon Ember" panose="020B0603020204020204" pitchFamily="34" charset="0"/>
              </a:rPr>
              <a:t>?</a:t>
            </a:r>
            <a:r>
              <a:rPr lang="en-US" dirty="0">
                <a:latin typeface="+mj-lt"/>
                <a:ea typeface="Amazon Ember Light" charset="0"/>
                <a:cs typeface="Amazon Ember Light" charset="0"/>
              </a:rPr>
              <a:t> </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Is your </a:t>
            </a:r>
            <a:r>
              <a:rPr lang="en-US" b="1" dirty="0">
                <a:solidFill>
                  <a:schemeClr val="accent5"/>
                </a:solidFill>
                <a:latin typeface="+mj-lt"/>
                <a:ea typeface="Amazon Ember" panose="020B0603020204020204" pitchFamily="34" charset="0"/>
                <a:cs typeface="Amazon Ember" panose="020B0603020204020204" pitchFamily="34" charset="0"/>
              </a:rPr>
              <a:t>application's performance </a:t>
            </a:r>
            <a:r>
              <a:rPr lang="en-US" b="1" dirty="0">
                <a:solidFill>
                  <a:schemeClr val="accent5"/>
                </a:solidFill>
                <a:latin typeface="+mj-lt"/>
                <a:ea typeface="Amazon Ember Light" charset="0"/>
                <a:cs typeface="Amazon Ember Light" charset="0"/>
              </a:rPr>
              <a:t>or </a:t>
            </a:r>
            <a:r>
              <a:rPr lang="en-US" b="1" dirty="0">
                <a:solidFill>
                  <a:schemeClr val="accent5"/>
                </a:solidFill>
                <a:latin typeface="+mj-lt"/>
                <a:ea typeface="Amazon Ember" panose="020B0603020204020204" pitchFamily="34" charset="0"/>
                <a:cs typeface="Amazon Ember" panose="020B0603020204020204" pitchFamily="34" charset="0"/>
              </a:rPr>
              <a:t>availability</a:t>
            </a:r>
            <a:r>
              <a:rPr lang="en-US" dirty="0">
                <a:solidFill>
                  <a:schemeClr val="accent5"/>
                </a:solidFill>
                <a:latin typeface="+mj-lt"/>
                <a:ea typeface="Amazon Ember Light" charset="0"/>
                <a:cs typeface="Amazon Ember Light" charset="0"/>
              </a:rPr>
              <a:t> </a:t>
            </a:r>
            <a:r>
              <a:rPr lang="en-US" dirty="0">
                <a:latin typeface="+mj-lt"/>
                <a:ea typeface="Amazon Ember Light" charset="0"/>
                <a:cs typeface="Amazon Ember Light" charset="0"/>
              </a:rPr>
              <a:t>being affected by a lack of sufficient capacity?</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How much of your infrastructure is actually </a:t>
            </a:r>
            <a:r>
              <a:rPr lang="en-US" b="1" dirty="0">
                <a:solidFill>
                  <a:schemeClr val="accent5"/>
                </a:solidFill>
                <a:latin typeface="+mj-lt"/>
                <a:ea typeface="Amazon Ember" panose="020B0603020204020204" pitchFamily="34" charset="0"/>
                <a:cs typeface="Amazon Ember" panose="020B0603020204020204" pitchFamily="34" charset="0"/>
              </a:rPr>
              <a:t>being used</a:t>
            </a:r>
            <a:r>
              <a:rPr lang="en-US" dirty="0">
                <a:latin typeface="+mj-lt"/>
                <a:ea typeface="Amazon Ember Light" charset="0"/>
                <a:cs typeface="Amazon Ember Light" charset="0"/>
              </a:rPr>
              <a:t>?</a:t>
            </a:r>
          </a:p>
        </p:txBody>
      </p:sp>
      <p:sp>
        <p:nvSpPr>
          <p:cNvPr id="6" name="Slide Number Placeholder 5">
            <a:extLst>
              <a:ext uri="{FF2B5EF4-FFF2-40B4-BE49-F238E27FC236}">
                <a16:creationId xmlns:a16="http://schemas.microsoft.com/office/drawing/2014/main" id="{F44288C2-D13D-4432-921B-DA6B514ACF2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3" name="Footer Placeholder 2">
            <a:extLst>
              <a:ext uri="{FF2B5EF4-FFF2-40B4-BE49-F238E27FC236}">
                <a16:creationId xmlns:a16="http://schemas.microsoft.com/office/drawing/2014/main" id="{F158B8E4-3577-4190-9E93-112DB5EF7B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9504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CloudWatch</a:t>
            </a:r>
          </a:p>
        </p:txBody>
      </p:sp>
      <p:pic>
        <p:nvPicPr>
          <p:cNvPr id="11" name="Graphic 10">
            <a:extLst>
              <a:ext uri="{FF2B5EF4-FFF2-40B4-BE49-F238E27FC236}">
                <a16:creationId xmlns:a16="http://schemas.microsoft.com/office/drawing/2014/main" id="{7CA04BB1-1F67-4ACC-860D-7CCC767038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971" y="1729991"/>
            <a:ext cx="914400" cy="914400"/>
          </a:xfrm>
          <a:prstGeom prst="rect">
            <a:avLst/>
          </a:prstGeom>
        </p:spPr>
      </p:pic>
      <p:sp>
        <p:nvSpPr>
          <p:cNvPr id="9" name="TextBox 8">
            <a:extLst>
              <a:ext uri="{FF2B5EF4-FFF2-40B4-BE49-F238E27FC236}">
                <a16:creationId xmlns:a16="http://schemas.microsoft.com/office/drawing/2014/main" id="{694E21D3-538B-42C2-BB4D-EBF63C7E5EAA}"/>
              </a:ext>
            </a:extLst>
          </p:cNvPr>
          <p:cNvSpPr txBox="1"/>
          <p:nvPr/>
        </p:nvSpPr>
        <p:spPr>
          <a:xfrm>
            <a:off x="495498" y="2766799"/>
            <a:ext cx="1829347" cy="830997"/>
          </a:xfrm>
          <a:prstGeom prst="rect">
            <a:avLst/>
          </a:prstGeom>
          <a:noFill/>
        </p:spPr>
        <p:txBody>
          <a:bodyPr wrap="none" rtlCol="0">
            <a:spAutoFit/>
          </a:bodyPr>
          <a:lstStyle/>
          <a:p>
            <a:pPr algn="ctr"/>
            <a:r>
              <a:rPr lang="en-US" sz="2400" b="1" dirty="0">
                <a:latin typeface="+mj-lt"/>
                <a:ea typeface="Amazon Ember Medium" panose="020B0603020204020204" pitchFamily="34" charset="0"/>
                <a:cs typeface="Amazon Ember Medium" panose="020B0603020204020204" pitchFamily="34" charset="0"/>
              </a:rPr>
              <a:t>Amazon</a:t>
            </a:r>
          </a:p>
          <a:p>
            <a:pPr algn="ctr"/>
            <a:r>
              <a:rPr lang="en-US" sz="2400" b="1" dirty="0">
                <a:latin typeface="+mj-lt"/>
                <a:ea typeface="Amazon Ember Medium" panose="020B0603020204020204" pitchFamily="34" charset="0"/>
                <a:cs typeface="Amazon Ember Medium" panose="020B0603020204020204" pitchFamily="34" charset="0"/>
              </a:rPr>
              <a:t>CloudWatch</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162038" y="1287395"/>
            <a:ext cx="2743200" cy="2743200"/>
          </a:xfrm>
          <a:prstGeom prst="rect">
            <a:avLst/>
          </a:prstGeom>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162038" y="3404081"/>
            <a:ext cx="2743200" cy="2743200"/>
          </a:xfrm>
          <a:prstGeom prst="rect">
            <a:avLst/>
          </a:prstGeom>
        </p:spPr>
      </p:pic>
      <p:sp>
        <p:nvSpPr>
          <p:cNvPr id="3" name="Content Placeholder 2"/>
          <p:cNvSpPr>
            <a:spLocks noGrp="1"/>
          </p:cNvSpPr>
          <p:nvPr>
            <p:ph idx="4294967295"/>
          </p:nvPr>
        </p:nvSpPr>
        <p:spPr>
          <a:xfrm>
            <a:off x="6916061" y="1730836"/>
            <a:ext cx="4953000" cy="4572000"/>
          </a:xfrm>
        </p:spPr>
        <p:txBody>
          <a:bodyPr>
            <a:normAutofit fontScale="92500" lnSpcReduction="20000"/>
          </a:bodyPr>
          <a:lstStyle/>
          <a:p>
            <a:r>
              <a:rPr lang="en-US" sz="2600" dirty="0"/>
              <a:t>Monitors</a:t>
            </a:r>
            <a:r>
              <a:rPr lang="en-US" sz="2400" dirty="0"/>
              <a:t> – </a:t>
            </a:r>
            <a:endParaRPr lang="en-US" dirty="0"/>
          </a:p>
          <a:p>
            <a:pPr lvl="1"/>
            <a:r>
              <a:rPr lang="en-US" sz="2200" dirty="0">
                <a:solidFill>
                  <a:srgbClr val="000000"/>
                </a:solidFill>
              </a:rPr>
              <a:t>AWS resources</a:t>
            </a:r>
            <a:r>
              <a:rPr lang="en-US" sz="2200" dirty="0"/>
              <a:t> </a:t>
            </a:r>
          </a:p>
          <a:p>
            <a:pPr lvl="1"/>
            <a:r>
              <a:rPr lang="en-US" sz="2200" dirty="0">
                <a:solidFill>
                  <a:srgbClr val="000000"/>
                </a:solidFill>
              </a:rPr>
              <a:t>Applications</a:t>
            </a:r>
            <a:r>
              <a:rPr lang="en-US" sz="2200" dirty="0"/>
              <a:t> that run on AWS</a:t>
            </a:r>
          </a:p>
          <a:p>
            <a:r>
              <a:rPr lang="en-US" sz="2600" dirty="0"/>
              <a:t>Collects and tracks</a:t>
            </a:r>
            <a:r>
              <a:rPr lang="en-US" sz="2400" dirty="0"/>
              <a:t> – </a:t>
            </a:r>
            <a:endParaRPr lang="en-US" sz="2600" dirty="0"/>
          </a:p>
          <a:p>
            <a:pPr lvl="1"/>
            <a:r>
              <a:rPr lang="en-US" sz="2200" dirty="0">
                <a:solidFill>
                  <a:srgbClr val="000000"/>
                </a:solidFill>
              </a:rPr>
              <a:t>Standard metrics</a:t>
            </a:r>
            <a:endParaRPr lang="en-US" sz="2200" dirty="0">
              <a:solidFill>
                <a:srgbClr val="000000"/>
              </a:solidFill>
              <a:latin typeface="Amazon Ember Light" panose="020B0403020204020204"/>
            </a:endParaRPr>
          </a:p>
          <a:p>
            <a:pPr lvl="1"/>
            <a:r>
              <a:rPr lang="en-US" sz="2200" dirty="0">
                <a:solidFill>
                  <a:srgbClr val="000000"/>
                </a:solidFill>
              </a:rPr>
              <a:t>Custom metrics</a:t>
            </a:r>
            <a:endParaRPr lang="en-US" sz="2200" dirty="0">
              <a:solidFill>
                <a:srgbClr val="000000"/>
              </a:solidFill>
              <a:latin typeface="Amazon Ember Light" panose="020B0403020204020204"/>
            </a:endParaRPr>
          </a:p>
          <a:p>
            <a:r>
              <a:rPr lang="en-US" sz="2600" dirty="0"/>
              <a:t>Alarms</a:t>
            </a:r>
            <a:r>
              <a:rPr lang="en-US" sz="2400" dirty="0"/>
              <a:t> – </a:t>
            </a:r>
            <a:r>
              <a:rPr lang="en-US" sz="2600" dirty="0"/>
              <a:t> </a:t>
            </a:r>
          </a:p>
          <a:p>
            <a:pPr lvl="1"/>
            <a:r>
              <a:rPr lang="en-US" sz="2200" dirty="0">
                <a:solidFill>
                  <a:srgbClr val="000000"/>
                </a:solidFill>
              </a:rPr>
              <a:t>Send notifications</a:t>
            </a:r>
            <a:r>
              <a:rPr lang="en-US" sz="2200" dirty="0"/>
              <a:t> to an Amazon SNS topic</a:t>
            </a:r>
          </a:p>
          <a:p>
            <a:pPr lvl="1"/>
            <a:r>
              <a:rPr lang="en-US" sz="2200" dirty="0"/>
              <a:t>Perform Amazon EC2 Auto Scaling or Amazon EC2 actions</a:t>
            </a:r>
          </a:p>
          <a:p>
            <a:r>
              <a:rPr lang="en-US" sz="2600" dirty="0"/>
              <a:t>Events</a:t>
            </a:r>
            <a:r>
              <a:rPr lang="en-US" sz="2400" dirty="0"/>
              <a:t> – </a:t>
            </a:r>
            <a:endParaRPr lang="en-US" sz="2600" dirty="0"/>
          </a:p>
          <a:p>
            <a:pPr lvl="1"/>
            <a:r>
              <a:rPr lang="en-US" sz="2200" dirty="0">
                <a:solidFill>
                  <a:srgbClr val="000000"/>
                </a:solidFill>
              </a:rPr>
              <a:t>Define rules to match changes in AWS environment and route these events to one or more target functions or streams for processing</a:t>
            </a:r>
            <a:endParaRPr lang="en-US" sz="22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7752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DE1B-AA08-4266-AA32-78678923FAD3}"/>
              </a:ext>
            </a:extLst>
          </p:cNvPr>
          <p:cNvSpPr>
            <a:spLocks noGrp="1"/>
          </p:cNvSpPr>
          <p:nvPr>
            <p:ph type="title"/>
          </p:nvPr>
        </p:nvSpPr>
        <p:spPr/>
        <p:txBody>
          <a:bodyPr/>
          <a:lstStyle/>
          <a:p>
            <a:r>
              <a:rPr lang="en-US" dirty="0"/>
              <a:t>CloudWatch alarms</a:t>
            </a:r>
          </a:p>
        </p:txBody>
      </p:sp>
      <p:sp>
        <p:nvSpPr>
          <p:cNvPr id="13" name="Content Placeholder 12">
            <a:extLst>
              <a:ext uri="{FF2B5EF4-FFF2-40B4-BE49-F238E27FC236}">
                <a16:creationId xmlns:a16="http://schemas.microsoft.com/office/drawing/2014/main" id="{27E5411F-8F21-4807-92AD-D07B0818C096}"/>
              </a:ext>
            </a:extLst>
          </p:cNvPr>
          <p:cNvSpPr>
            <a:spLocks noGrp="1"/>
          </p:cNvSpPr>
          <p:nvPr>
            <p:ph idx="1"/>
          </p:nvPr>
        </p:nvSpPr>
        <p:spPr>
          <a:xfrm>
            <a:off x="419100" y="1528175"/>
            <a:ext cx="5504688" cy="4964700"/>
          </a:xfrm>
        </p:spPr>
        <p:txBody>
          <a:bodyPr/>
          <a:lstStyle/>
          <a:p>
            <a:r>
              <a:rPr lang="en-US" dirty="0"/>
              <a:t>Create alarms based on – </a:t>
            </a:r>
          </a:p>
          <a:p>
            <a:pPr lvl="1"/>
            <a:r>
              <a:rPr lang="en-US" dirty="0"/>
              <a:t>Static threshold</a:t>
            </a:r>
          </a:p>
          <a:p>
            <a:pPr lvl="1"/>
            <a:r>
              <a:rPr lang="en-US" dirty="0"/>
              <a:t>Anomaly detection</a:t>
            </a:r>
          </a:p>
          <a:p>
            <a:pPr lvl="1"/>
            <a:r>
              <a:rPr lang="en-US" dirty="0"/>
              <a:t>Metric math expression</a:t>
            </a:r>
          </a:p>
          <a:p>
            <a:r>
              <a:rPr lang="en-US" dirty="0"/>
              <a:t>Specify – </a:t>
            </a:r>
          </a:p>
          <a:p>
            <a:pPr lvl="1"/>
            <a:r>
              <a:rPr lang="en-US" dirty="0"/>
              <a:t>Namespace</a:t>
            </a:r>
          </a:p>
          <a:p>
            <a:pPr lvl="1"/>
            <a:r>
              <a:rPr lang="en-US" dirty="0"/>
              <a:t>Metric</a:t>
            </a:r>
          </a:p>
          <a:p>
            <a:pPr lvl="1"/>
            <a:r>
              <a:rPr lang="en-US" dirty="0"/>
              <a:t>Statistic</a:t>
            </a:r>
          </a:p>
          <a:p>
            <a:pPr lvl="1"/>
            <a:r>
              <a:rPr lang="en-US" dirty="0"/>
              <a:t>Period</a:t>
            </a:r>
          </a:p>
          <a:p>
            <a:pPr lvl="1"/>
            <a:r>
              <a:rPr lang="en-US" dirty="0"/>
              <a:t>Conditions</a:t>
            </a:r>
          </a:p>
          <a:p>
            <a:pPr lvl="1"/>
            <a:r>
              <a:rPr lang="en-US" dirty="0"/>
              <a:t>Additional configuration</a:t>
            </a:r>
          </a:p>
          <a:p>
            <a:pPr lvl="1"/>
            <a:r>
              <a:rPr lang="en-US" dirty="0"/>
              <a:t>Actions</a:t>
            </a:r>
          </a:p>
          <a:p>
            <a:pPr lvl="1"/>
            <a:endParaRPr lang="en-US" dirty="0"/>
          </a:p>
        </p:txBody>
      </p:sp>
      <p:pic>
        <p:nvPicPr>
          <p:cNvPr id="17" name="Picture 16">
            <a:extLst>
              <a:ext uri="{FF2B5EF4-FFF2-40B4-BE49-F238E27FC236}">
                <a16:creationId xmlns:a16="http://schemas.microsoft.com/office/drawing/2014/main" id="{BB817143-7143-41AC-8F19-CE7C86DC7F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40580" y="1216429"/>
            <a:ext cx="3973690" cy="1550230"/>
          </a:xfrm>
          <a:prstGeom prst="rect">
            <a:avLst/>
          </a:prstGeom>
        </p:spPr>
      </p:pic>
      <p:pic>
        <p:nvPicPr>
          <p:cNvPr id="12" name="Picture 11">
            <a:extLst>
              <a:ext uri="{FF2B5EF4-FFF2-40B4-BE49-F238E27FC236}">
                <a16:creationId xmlns:a16="http://schemas.microsoft.com/office/drawing/2014/main" id="{B5140747-79EB-4499-BF0E-5D070E1A896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0580" y="2873449"/>
            <a:ext cx="6799951" cy="3482901"/>
          </a:xfrm>
          <a:prstGeom prst="rect">
            <a:avLst/>
          </a:prstGeom>
        </p:spPr>
      </p:pic>
      <p:sp>
        <p:nvSpPr>
          <p:cNvPr id="4" name="Footer Placeholder 3">
            <a:extLst>
              <a:ext uri="{FF2B5EF4-FFF2-40B4-BE49-F238E27FC236}">
                <a16:creationId xmlns:a16="http://schemas.microsoft.com/office/drawing/2014/main" id="{9292C717-DBCB-466E-9B2C-93DAB200F36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5EDA6C7-90D3-4137-8A75-F27570AE070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19376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Activity: Amazon CloudWatch</a:t>
            </a:r>
          </a:p>
        </p:txBody>
      </p:sp>
      <p:grpSp>
        <p:nvGrpSpPr>
          <p:cNvPr id="41" name="Group 40" descr="If average CPU utilization is greater than 60% for five minutes.">
            <a:extLst>
              <a:ext uri="{FF2B5EF4-FFF2-40B4-BE49-F238E27FC236}">
                <a16:creationId xmlns:a16="http://schemas.microsoft.com/office/drawing/2014/main" id="{D2723620-3662-4CC0-BBA6-2EE1D412A82C}"/>
              </a:ext>
            </a:extLst>
          </p:cNvPr>
          <p:cNvGrpSpPr/>
          <p:nvPr/>
        </p:nvGrpSpPr>
        <p:grpSpPr>
          <a:xfrm>
            <a:off x="638967" y="1394760"/>
            <a:ext cx="6808119" cy="917972"/>
            <a:chOff x="638967" y="1394760"/>
            <a:chExt cx="6808119" cy="917972"/>
          </a:xfrm>
        </p:grpSpPr>
        <p:grpSp>
          <p:nvGrpSpPr>
            <p:cNvPr id="9" name="Group 8">
              <a:extLst>
                <a:ext uri="{FF2B5EF4-FFF2-40B4-BE49-F238E27FC236}">
                  <a16:creationId xmlns:a16="http://schemas.microsoft.com/office/drawing/2014/main" id="{B318F69F-BB77-4480-9ADE-A8A91FA36A2F}"/>
                </a:ext>
              </a:extLst>
            </p:cNvPr>
            <p:cNvGrpSpPr/>
            <p:nvPr/>
          </p:nvGrpSpPr>
          <p:grpSpPr>
            <a:xfrm>
              <a:off x="638967" y="1394760"/>
              <a:ext cx="1478289" cy="917972"/>
              <a:chOff x="8707407" y="1591989"/>
              <a:chExt cx="1478289" cy="917972"/>
            </a:xfrm>
          </p:grpSpPr>
          <p:pic>
            <p:nvPicPr>
              <p:cNvPr id="8" name="Graphic 7">
                <a:extLst>
                  <a:ext uri="{FF2B5EF4-FFF2-40B4-BE49-F238E27FC236}">
                    <a16:creationId xmlns:a16="http://schemas.microsoft.com/office/drawing/2014/main" id="{B5293A45-0AEF-47E8-A786-C413640E994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2231" y="1591989"/>
                <a:ext cx="548640" cy="548640"/>
              </a:xfrm>
              <a:prstGeom prst="rect">
                <a:avLst/>
              </a:prstGeom>
            </p:spPr>
          </p:pic>
          <p:sp>
            <p:nvSpPr>
              <p:cNvPr id="6" name="TextBox 5">
                <a:extLst>
                  <a:ext uri="{FF2B5EF4-FFF2-40B4-BE49-F238E27FC236}">
                    <a16:creationId xmlns:a16="http://schemas.microsoft.com/office/drawing/2014/main" id="{F93ED312-9C51-4DCB-92C6-788E95D07906}"/>
                  </a:ext>
                </a:extLst>
              </p:cNvPr>
              <p:cNvSpPr txBox="1"/>
              <p:nvPr/>
            </p:nvSpPr>
            <p:spPr>
              <a:xfrm>
                <a:off x="8707407" y="2140629"/>
                <a:ext cx="147828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grpSp>
        <p:sp>
          <p:nvSpPr>
            <p:cNvPr id="7" name="Rectangle 6">
              <a:extLst>
                <a:ext uri="{FF2B5EF4-FFF2-40B4-BE49-F238E27FC236}">
                  <a16:creationId xmlns:a16="http://schemas.microsoft.com/office/drawing/2014/main" id="{693D162E-2ED4-4DAC-8D12-32C6E3333F65}"/>
                </a:ext>
              </a:extLst>
            </p:cNvPr>
            <p:cNvSpPr/>
            <p:nvPr/>
          </p:nvSpPr>
          <p:spPr>
            <a:xfrm>
              <a:off x="2875086" y="13947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average CPU utilization is </a:t>
              </a:r>
              <a:r>
                <a:rPr lang="en-US" dirty="0">
                  <a:solidFill>
                    <a:schemeClr val="tx1"/>
                  </a:solidFill>
                  <a:ea typeface="Amazon Ember" panose="020B0603020204020204" pitchFamily="34" charset="0"/>
                  <a:cs typeface="Amazon Ember" panose="020B0603020204020204" pitchFamily="34" charset="0"/>
                </a:rPr>
                <a:t>&gt; 60% </a:t>
              </a:r>
              <a:r>
                <a:rPr lang="en-US" dirty="0">
                  <a:solidFill>
                    <a:schemeClr val="tx1"/>
                  </a:solidFill>
                  <a:ea typeface="Amazon Ember Light" charset="0"/>
                  <a:cs typeface="Amazon Ember Light" charset="0"/>
                </a:rPr>
                <a:t>for </a:t>
              </a:r>
              <a:r>
                <a:rPr lang="en-US" dirty="0">
                  <a:solidFill>
                    <a:schemeClr val="tx1"/>
                  </a:solidFill>
                  <a:ea typeface="Amazon Ember" panose="020B0603020204020204" pitchFamily="34" charset="0"/>
                  <a:cs typeface="Amazon Ember" panose="020B0603020204020204" pitchFamily="34" charset="0"/>
                </a:rPr>
                <a:t>5 </a:t>
              </a:r>
              <a:r>
                <a:rPr lang="en-US" dirty="0">
                  <a:solidFill>
                    <a:schemeClr val="tx1"/>
                  </a:solidFill>
                  <a:ea typeface="Amazon Ember Light" charset="0"/>
                  <a:cs typeface="Amazon Ember Light" charset="0"/>
                </a:rPr>
                <a:t>minutes…</a:t>
              </a:r>
            </a:p>
            <a:p>
              <a:endParaRPr lang="en-US" dirty="0">
                <a:solidFill>
                  <a:schemeClr val="tx1"/>
                </a:solidFill>
              </a:endParaRPr>
            </a:p>
          </p:txBody>
        </p:sp>
      </p:grpSp>
      <p:sp>
        <p:nvSpPr>
          <p:cNvPr id="32" name="Rectangle 31">
            <a:extLst>
              <a:ext uri="{FF2B5EF4-FFF2-40B4-BE49-F238E27FC236}">
                <a16:creationId xmlns:a16="http://schemas.microsoft.com/office/drawing/2014/main" id="{A54D1B7F-0183-4B94-8273-2FC62192FD22}"/>
              </a:ext>
            </a:extLst>
          </p:cNvPr>
          <p:cNvSpPr/>
          <p:nvPr/>
        </p:nvSpPr>
        <p:spPr>
          <a:xfrm>
            <a:off x="7569506" y="139476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2" name="Group 41" descr="If the number of simultaneous connections is greater than 10 for 1 minute.">
            <a:extLst>
              <a:ext uri="{FF2B5EF4-FFF2-40B4-BE49-F238E27FC236}">
                <a16:creationId xmlns:a16="http://schemas.microsoft.com/office/drawing/2014/main" id="{051B272A-493F-4B46-B4C2-128B696C2150}"/>
              </a:ext>
            </a:extLst>
          </p:cNvPr>
          <p:cNvGrpSpPr/>
          <p:nvPr/>
        </p:nvGrpSpPr>
        <p:grpSpPr>
          <a:xfrm>
            <a:off x="628547" y="2391910"/>
            <a:ext cx="6818539" cy="917972"/>
            <a:chOff x="628547" y="2391910"/>
            <a:chExt cx="6818539" cy="917972"/>
          </a:xfrm>
        </p:grpSpPr>
        <p:grpSp>
          <p:nvGrpSpPr>
            <p:cNvPr id="10" name="Group 9">
              <a:extLst>
                <a:ext uri="{FF2B5EF4-FFF2-40B4-BE49-F238E27FC236}">
                  <a16:creationId xmlns:a16="http://schemas.microsoft.com/office/drawing/2014/main" id="{72D87F66-CFBB-42B8-9285-B8DD42F131E1}"/>
                </a:ext>
              </a:extLst>
            </p:cNvPr>
            <p:cNvGrpSpPr/>
            <p:nvPr/>
          </p:nvGrpSpPr>
          <p:grpSpPr>
            <a:xfrm>
              <a:off x="628547" y="2391910"/>
              <a:ext cx="1499128" cy="917972"/>
              <a:chOff x="8792199" y="3197641"/>
              <a:chExt cx="1499128" cy="917972"/>
            </a:xfrm>
          </p:grpSpPr>
          <p:sp>
            <p:nvSpPr>
              <p:cNvPr id="11" name="TextBox 10">
                <a:extLst>
                  <a:ext uri="{FF2B5EF4-FFF2-40B4-BE49-F238E27FC236}">
                    <a16:creationId xmlns:a16="http://schemas.microsoft.com/office/drawing/2014/main" id="{692BCF40-E7DD-42ED-89AD-AE65C9928D4B}"/>
                  </a:ext>
                </a:extLst>
              </p:cNvPr>
              <p:cNvSpPr txBox="1"/>
              <p:nvPr/>
            </p:nvSpPr>
            <p:spPr>
              <a:xfrm>
                <a:off x="8792199" y="3746281"/>
                <a:ext cx="149912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3" name="Graphic 12">
                <a:extLst>
                  <a:ext uri="{FF2B5EF4-FFF2-40B4-BE49-F238E27FC236}">
                    <a16:creationId xmlns:a16="http://schemas.microsoft.com/office/drawing/2014/main" id="{05788520-4629-42EC-ABDB-6E35B75E5DC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1376" y="3197641"/>
                <a:ext cx="548640" cy="548640"/>
              </a:xfrm>
              <a:prstGeom prst="rect">
                <a:avLst/>
              </a:prstGeom>
            </p:spPr>
          </p:pic>
        </p:grpSp>
        <p:sp>
          <p:nvSpPr>
            <p:cNvPr id="23" name="Rectangle 22">
              <a:extLst>
                <a:ext uri="{FF2B5EF4-FFF2-40B4-BE49-F238E27FC236}">
                  <a16:creationId xmlns:a16="http://schemas.microsoft.com/office/drawing/2014/main" id="{9C6A170A-2F86-4C34-978A-A55A36D491A9}"/>
                </a:ext>
              </a:extLst>
            </p:cNvPr>
            <p:cNvSpPr/>
            <p:nvPr/>
          </p:nvSpPr>
          <p:spPr>
            <a:xfrm>
              <a:off x="2875086" y="239191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number of simultaneous connections is &gt; 10 for 1 minute…</a:t>
              </a:r>
              <a:endParaRPr lang="en-US" b="1" dirty="0">
                <a:solidFill>
                  <a:schemeClr val="tx1"/>
                </a:solidFill>
                <a:ea typeface="Amazon Ember Light" charset="0"/>
                <a:cs typeface="Amazon Ember Light" charset="0"/>
              </a:endParaRPr>
            </a:p>
            <a:p>
              <a:endParaRPr lang="en-US" dirty="0">
                <a:solidFill>
                  <a:schemeClr val="tx1"/>
                </a:solidFill>
              </a:endParaRPr>
            </a:p>
          </p:txBody>
        </p:sp>
      </p:grpSp>
      <p:sp>
        <p:nvSpPr>
          <p:cNvPr id="33" name="Rectangle 32">
            <a:extLst>
              <a:ext uri="{FF2B5EF4-FFF2-40B4-BE49-F238E27FC236}">
                <a16:creationId xmlns:a16="http://schemas.microsoft.com/office/drawing/2014/main" id="{2198109B-DAF3-43AB-A598-25BF2957BC3D}"/>
              </a:ext>
            </a:extLst>
          </p:cNvPr>
          <p:cNvSpPr/>
          <p:nvPr/>
        </p:nvSpPr>
        <p:spPr>
          <a:xfrm>
            <a:off x="7569506" y="2391910"/>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3" name="Group 42" descr="If the maximum bucket size bytes is around 3 for 1 day.">
            <a:extLst>
              <a:ext uri="{FF2B5EF4-FFF2-40B4-BE49-F238E27FC236}">
                <a16:creationId xmlns:a16="http://schemas.microsoft.com/office/drawing/2014/main" id="{FE545EDB-A848-4D12-BFC7-C7D43BE721DC}"/>
              </a:ext>
            </a:extLst>
          </p:cNvPr>
          <p:cNvGrpSpPr/>
          <p:nvPr/>
        </p:nvGrpSpPr>
        <p:grpSpPr>
          <a:xfrm>
            <a:off x="707094" y="3389060"/>
            <a:ext cx="6739992" cy="902540"/>
            <a:chOff x="707094" y="3389060"/>
            <a:chExt cx="6739992" cy="902540"/>
          </a:xfrm>
        </p:grpSpPr>
        <p:sp>
          <p:nvSpPr>
            <p:cNvPr id="27" name="Rectangle 26">
              <a:extLst>
                <a:ext uri="{FF2B5EF4-FFF2-40B4-BE49-F238E27FC236}">
                  <a16:creationId xmlns:a16="http://schemas.microsoft.com/office/drawing/2014/main" id="{9F7B43AD-495F-4B5F-BB48-8C0C1D68F7AE}"/>
                </a:ext>
              </a:extLst>
            </p:cNvPr>
            <p:cNvSpPr/>
            <p:nvPr/>
          </p:nvSpPr>
          <p:spPr>
            <a:xfrm>
              <a:off x="2875086" y="3389060"/>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maximum bucket size in bytes is around 3 for 1 day…</a:t>
              </a:r>
              <a:endParaRPr lang="en-US" b="1" dirty="0">
                <a:solidFill>
                  <a:schemeClr val="tx1"/>
                </a:solidFill>
                <a:ea typeface="Amazon Ember Light" charset="0"/>
                <a:cs typeface="Amazon Ember Light" charset="0"/>
              </a:endParaRPr>
            </a:p>
            <a:p>
              <a:endParaRPr lang="en-US" dirty="0">
                <a:solidFill>
                  <a:schemeClr val="tx1"/>
                </a:solidFill>
              </a:endParaRPr>
            </a:p>
          </p:txBody>
        </p:sp>
        <p:grpSp>
          <p:nvGrpSpPr>
            <p:cNvPr id="31" name="Group 30">
              <a:extLst>
                <a:ext uri="{FF2B5EF4-FFF2-40B4-BE49-F238E27FC236}">
                  <a16:creationId xmlns:a16="http://schemas.microsoft.com/office/drawing/2014/main" id="{4A627CDF-2476-4759-9117-0227DB0369C0}"/>
                </a:ext>
              </a:extLst>
            </p:cNvPr>
            <p:cNvGrpSpPr/>
            <p:nvPr/>
          </p:nvGrpSpPr>
          <p:grpSpPr>
            <a:xfrm>
              <a:off x="707094" y="3389060"/>
              <a:ext cx="1342034" cy="902540"/>
              <a:chOff x="488629" y="3675790"/>
              <a:chExt cx="1342034" cy="902540"/>
            </a:xfrm>
          </p:grpSpPr>
          <p:pic>
            <p:nvPicPr>
              <p:cNvPr id="29" name="Graphic 28">
                <a:extLst>
                  <a:ext uri="{FF2B5EF4-FFF2-40B4-BE49-F238E27FC236}">
                    <a16:creationId xmlns:a16="http://schemas.microsoft.com/office/drawing/2014/main" id="{F5EDEC53-E236-41C6-B3A4-64FB7EACB92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326" y="3675790"/>
                <a:ext cx="548640" cy="548640"/>
              </a:xfrm>
              <a:prstGeom prst="rect">
                <a:avLst/>
              </a:prstGeom>
            </p:spPr>
          </p:pic>
          <p:sp>
            <p:nvSpPr>
              <p:cNvPr id="30" name="TextBox 29">
                <a:extLst>
                  <a:ext uri="{FF2B5EF4-FFF2-40B4-BE49-F238E27FC236}">
                    <a16:creationId xmlns:a16="http://schemas.microsoft.com/office/drawing/2014/main" id="{4F666FCF-C63B-473D-9D3B-8FB121AEF079}"/>
                  </a:ext>
                </a:extLst>
              </p:cNvPr>
              <p:cNvSpPr txBox="1"/>
              <p:nvPr/>
            </p:nvSpPr>
            <p:spPr>
              <a:xfrm>
                <a:off x="488629" y="4208998"/>
                <a:ext cx="1342034"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sp>
        <p:nvSpPr>
          <p:cNvPr id="35" name="Rectangle 34">
            <a:extLst>
              <a:ext uri="{FF2B5EF4-FFF2-40B4-BE49-F238E27FC236}">
                <a16:creationId xmlns:a16="http://schemas.microsoft.com/office/drawing/2014/main" id="{BEF5A464-DD57-496B-A36E-5B797C30FAE9}"/>
              </a:ext>
            </a:extLst>
          </p:cNvPr>
          <p:cNvSpPr/>
          <p:nvPr/>
        </p:nvSpPr>
        <p:spPr>
          <a:xfrm>
            <a:off x="7569506" y="3389060"/>
            <a:ext cx="4572000" cy="902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Incorrect. </a:t>
            </a:r>
            <a:r>
              <a:rPr lang="en-US" i="1" dirty="0">
                <a:solidFill>
                  <a:schemeClr val="tx1"/>
                </a:solidFill>
                <a:ea typeface="Amazon Ember Light" charset="0"/>
                <a:cs typeface="Amazon Ember Light" charset="0"/>
              </a:rPr>
              <a:t>Around</a:t>
            </a:r>
            <a:r>
              <a:rPr lang="en-US" dirty="0">
                <a:solidFill>
                  <a:schemeClr val="tx1"/>
                </a:solidFill>
                <a:ea typeface="Amazon Ember Light" charset="0"/>
                <a:cs typeface="Amazon Ember Light" charset="0"/>
              </a:rPr>
              <a:t> is not a threshold option. You must specify a threshold of &gt;, &gt;=, &lt;=, or &lt;.</a:t>
            </a:r>
          </a:p>
        </p:txBody>
      </p:sp>
      <p:grpSp>
        <p:nvGrpSpPr>
          <p:cNvPr id="44" name="Group 43" descr="If the number of healthy hosts is less than 5 for 10 minutes.">
            <a:extLst>
              <a:ext uri="{FF2B5EF4-FFF2-40B4-BE49-F238E27FC236}">
                <a16:creationId xmlns:a16="http://schemas.microsoft.com/office/drawing/2014/main" id="{597069C7-65B4-4FC4-9531-17F52F7C68E0}"/>
              </a:ext>
            </a:extLst>
          </p:cNvPr>
          <p:cNvGrpSpPr/>
          <p:nvPr/>
        </p:nvGrpSpPr>
        <p:grpSpPr>
          <a:xfrm>
            <a:off x="137226" y="4370778"/>
            <a:ext cx="7309860" cy="917972"/>
            <a:chOff x="137226" y="4370778"/>
            <a:chExt cx="7309860" cy="917972"/>
          </a:xfrm>
        </p:grpSpPr>
        <p:grpSp>
          <p:nvGrpSpPr>
            <p:cNvPr id="28" name="Group 27">
              <a:extLst>
                <a:ext uri="{FF2B5EF4-FFF2-40B4-BE49-F238E27FC236}">
                  <a16:creationId xmlns:a16="http://schemas.microsoft.com/office/drawing/2014/main" id="{7A70060C-6817-4611-9DE4-F58559FD790B}"/>
                </a:ext>
              </a:extLst>
            </p:cNvPr>
            <p:cNvGrpSpPr/>
            <p:nvPr/>
          </p:nvGrpSpPr>
          <p:grpSpPr>
            <a:xfrm>
              <a:off x="137226" y="4370778"/>
              <a:ext cx="2481770" cy="917972"/>
              <a:chOff x="8264811" y="4772130"/>
              <a:chExt cx="2481770" cy="917972"/>
            </a:xfrm>
          </p:grpSpPr>
          <p:sp>
            <p:nvSpPr>
              <p:cNvPr id="12" name="TextBox 11">
                <a:extLst>
                  <a:ext uri="{FF2B5EF4-FFF2-40B4-BE49-F238E27FC236}">
                    <a16:creationId xmlns:a16="http://schemas.microsoft.com/office/drawing/2014/main" id="{57FDA70F-1F87-4FC9-BD35-7DABA277A5E4}"/>
                  </a:ext>
                </a:extLst>
              </p:cNvPr>
              <p:cNvSpPr txBox="1"/>
              <p:nvPr/>
            </p:nvSpPr>
            <p:spPr>
              <a:xfrm>
                <a:off x="8264811" y="5320770"/>
                <a:ext cx="248177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14" name="Graphic 13">
                <a:extLst>
                  <a:ext uri="{FF2B5EF4-FFF2-40B4-BE49-F238E27FC236}">
                    <a16:creationId xmlns:a16="http://schemas.microsoft.com/office/drawing/2014/main" id="{8F246674-232F-45A6-B5CC-84D41A2036C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4920" y="4772130"/>
                <a:ext cx="548640" cy="548640"/>
              </a:xfrm>
              <a:prstGeom prst="rect">
                <a:avLst/>
              </a:prstGeom>
            </p:spPr>
          </p:pic>
        </p:grpSp>
        <p:sp>
          <p:nvSpPr>
            <p:cNvPr id="25" name="Rectangle 24">
              <a:extLst>
                <a:ext uri="{FF2B5EF4-FFF2-40B4-BE49-F238E27FC236}">
                  <a16:creationId xmlns:a16="http://schemas.microsoft.com/office/drawing/2014/main" id="{D761EC04-6750-4510-892C-A4DC5842268B}"/>
                </a:ext>
              </a:extLst>
            </p:cNvPr>
            <p:cNvSpPr/>
            <p:nvPr/>
          </p:nvSpPr>
          <p:spPr>
            <a:xfrm>
              <a:off x="2875086" y="437077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number of healthy hosts is &lt; 5 for 10 minutes…</a:t>
              </a:r>
              <a:endParaRPr lang="en-US" b="1" dirty="0">
                <a:solidFill>
                  <a:schemeClr val="tx1"/>
                </a:solidFill>
                <a:ea typeface="Amazon Ember Light" charset="0"/>
                <a:cs typeface="Amazon Ember Light" charset="0"/>
              </a:endParaRPr>
            </a:p>
          </p:txBody>
        </p:sp>
      </p:grpSp>
      <p:sp>
        <p:nvSpPr>
          <p:cNvPr id="34" name="Rectangle 33">
            <a:extLst>
              <a:ext uri="{FF2B5EF4-FFF2-40B4-BE49-F238E27FC236}">
                <a16:creationId xmlns:a16="http://schemas.microsoft.com/office/drawing/2014/main" id="{A3A8A388-9542-476B-A6C1-E667E65C67B1}"/>
              </a:ext>
            </a:extLst>
          </p:cNvPr>
          <p:cNvSpPr/>
          <p:nvPr/>
        </p:nvSpPr>
        <p:spPr>
          <a:xfrm>
            <a:off x="7569506" y="4370778"/>
            <a:ext cx="10972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Light" charset="0"/>
                <a:cs typeface="Amazon Ember Light" charset="0"/>
              </a:rPr>
              <a:t>Correct!</a:t>
            </a:r>
          </a:p>
        </p:txBody>
      </p:sp>
      <p:grpSp>
        <p:nvGrpSpPr>
          <p:cNvPr id="45" name="Group 44" descr="If the volume of read operations is greater than 1,000 for 10 seconds.">
            <a:extLst>
              <a:ext uri="{FF2B5EF4-FFF2-40B4-BE49-F238E27FC236}">
                <a16:creationId xmlns:a16="http://schemas.microsoft.com/office/drawing/2014/main" id="{258BBCF3-A862-428E-9858-A43F0EF55721}"/>
              </a:ext>
            </a:extLst>
          </p:cNvPr>
          <p:cNvGrpSpPr/>
          <p:nvPr/>
        </p:nvGrpSpPr>
        <p:grpSpPr>
          <a:xfrm>
            <a:off x="489086" y="5367928"/>
            <a:ext cx="6958000" cy="1186805"/>
            <a:chOff x="489086" y="5367928"/>
            <a:chExt cx="6958000" cy="1186805"/>
          </a:xfrm>
        </p:grpSpPr>
        <p:grpSp>
          <p:nvGrpSpPr>
            <p:cNvPr id="38" name="Group 37">
              <a:extLst>
                <a:ext uri="{FF2B5EF4-FFF2-40B4-BE49-F238E27FC236}">
                  <a16:creationId xmlns:a16="http://schemas.microsoft.com/office/drawing/2014/main" id="{709562AE-3CD2-4A4D-BB47-C6D51E1A86BE}"/>
                </a:ext>
              </a:extLst>
            </p:cNvPr>
            <p:cNvGrpSpPr/>
            <p:nvPr/>
          </p:nvGrpSpPr>
          <p:grpSpPr>
            <a:xfrm>
              <a:off x="489086" y="5367928"/>
              <a:ext cx="1778051" cy="1186805"/>
              <a:chOff x="-226429" y="5712698"/>
              <a:chExt cx="1778051" cy="1186805"/>
            </a:xfrm>
          </p:grpSpPr>
          <p:pic>
            <p:nvPicPr>
              <p:cNvPr id="36" name="Graphic 35">
                <a:extLst>
                  <a:ext uri="{FF2B5EF4-FFF2-40B4-BE49-F238E27FC236}">
                    <a16:creationId xmlns:a16="http://schemas.microsoft.com/office/drawing/2014/main" id="{05A20CE8-EDB4-483A-B3E9-EA0F83FD3C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276" y="5712698"/>
                <a:ext cx="548640" cy="548640"/>
              </a:xfrm>
              <a:prstGeom prst="rect">
                <a:avLst/>
              </a:prstGeom>
            </p:spPr>
          </p:pic>
          <p:sp>
            <p:nvSpPr>
              <p:cNvPr id="37" name="TextBox 36">
                <a:extLst>
                  <a:ext uri="{FF2B5EF4-FFF2-40B4-BE49-F238E27FC236}">
                    <a16:creationId xmlns:a16="http://schemas.microsoft.com/office/drawing/2014/main" id="{5F0D9CA4-A476-4DB4-BB0E-7B358C216E8A}"/>
                  </a:ext>
                </a:extLst>
              </p:cNvPr>
              <p:cNvSpPr txBox="1"/>
              <p:nvPr/>
            </p:nvSpPr>
            <p:spPr>
              <a:xfrm>
                <a:off x="-226429" y="6253172"/>
                <a:ext cx="177805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Block Store</a:t>
                </a:r>
              </a:p>
            </p:txBody>
          </p:sp>
        </p:grpSp>
        <p:sp>
          <p:nvSpPr>
            <p:cNvPr id="39" name="Rectangle 38">
              <a:extLst>
                <a:ext uri="{FF2B5EF4-FFF2-40B4-BE49-F238E27FC236}">
                  <a16:creationId xmlns:a16="http://schemas.microsoft.com/office/drawing/2014/main" id="{5B0D8872-2021-43C0-A465-638E15BC476F}"/>
                </a:ext>
              </a:extLst>
            </p:cNvPr>
            <p:cNvSpPr/>
            <p:nvPr/>
          </p:nvSpPr>
          <p:spPr>
            <a:xfrm>
              <a:off x="2875086" y="5367928"/>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If the volume of read operations is &gt; 1,000 for 10 seconds…</a:t>
              </a:r>
              <a:endParaRPr lang="en-US" b="1" dirty="0">
                <a:solidFill>
                  <a:schemeClr val="tx1"/>
                </a:solidFill>
                <a:ea typeface="Amazon Ember Light" charset="0"/>
                <a:cs typeface="Amazon Ember Light" charset="0"/>
              </a:endParaRPr>
            </a:p>
          </p:txBody>
        </p:sp>
      </p:grpSp>
      <p:sp>
        <p:nvSpPr>
          <p:cNvPr id="40" name="Rectangle 39">
            <a:extLst>
              <a:ext uri="{FF2B5EF4-FFF2-40B4-BE49-F238E27FC236}">
                <a16:creationId xmlns:a16="http://schemas.microsoft.com/office/drawing/2014/main" id="{00DF7D62-0BDA-4049-A1FE-2488C6060C23}"/>
              </a:ext>
            </a:extLst>
          </p:cNvPr>
          <p:cNvSpPr/>
          <p:nvPr/>
        </p:nvSpPr>
        <p:spPr>
          <a:xfrm>
            <a:off x="7569506" y="5352496"/>
            <a:ext cx="457200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ea typeface="Amazon Ember Light" charset="0"/>
                <a:cs typeface="Amazon Ember Light" charset="0"/>
              </a:rPr>
              <a:t>Incorrect. You must specify a statistic (for example, </a:t>
            </a:r>
            <a:r>
              <a:rPr lang="en-US" i="1" dirty="0">
                <a:solidFill>
                  <a:schemeClr val="tx1"/>
                </a:solidFill>
                <a:ea typeface="Amazon Ember Light" charset="0"/>
                <a:cs typeface="Amazon Ember Light" charset="0"/>
              </a:rPr>
              <a:t>average volume</a:t>
            </a:r>
            <a:r>
              <a:rPr lang="en-US" dirty="0">
                <a:solidFill>
                  <a:schemeClr val="tx1"/>
                </a:solidFill>
                <a:ea typeface="Amazon Ember Light" charset="0"/>
                <a:cs typeface="Amazon Ember Light" charset="0"/>
              </a:rPr>
              <a:t>).</a:t>
            </a:r>
          </a:p>
        </p:txBody>
      </p:sp>
      <p:sp>
        <p:nvSpPr>
          <p:cNvPr id="3" name="Footer Placeholder 2">
            <a:extLst>
              <a:ext uri="{FF2B5EF4-FFF2-40B4-BE49-F238E27FC236}">
                <a16:creationId xmlns:a16="http://schemas.microsoft.com/office/drawing/2014/main" id="{F37715D4-2684-471A-8AE7-C0D151C86B0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9D696A33-F046-4815-8E79-36E4AA0E565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41135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4"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82427"/>
            <a:ext cx="6058426" cy="5369381"/>
          </a:xfrm>
        </p:spPr>
        <p:txBody>
          <a:bodyPr/>
          <a:lstStyle/>
          <a:p>
            <a:r>
              <a:rPr lang="en-US" dirty="0">
                <a:latin typeface="+mn-lt"/>
              </a:rPr>
              <a:t>Amazon CloudWatch helps you monitor your AWS resources—and the applications that you run on AWS—in real time.</a:t>
            </a:r>
          </a:p>
          <a:p>
            <a:r>
              <a:rPr lang="en-US" dirty="0">
                <a:latin typeface="+mn-lt"/>
              </a:rPr>
              <a:t>CloudWatch enables you to – </a:t>
            </a:r>
          </a:p>
          <a:p>
            <a:pPr lvl="1"/>
            <a:r>
              <a:rPr lang="en-US" dirty="0">
                <a:latin typeface="+mn-lt"/>
              </a:rPr>
              <a:t>Collect and track standard and custom metrics.</a:t>
            </a:r>
          </a:p>
          <a:p>
            <a:pPr lvl="1"/>
            <a:r>
              <a:rPr lang="en-US" dirty="0">
                <a:latin typeface="+mn-lt"/>
              </a:rPr>
              <a:t>Set alarms to automatically send notifications to SNS topics, or perform Amazon EC2 Auto Scaling or Amazon EC2 actions.</a:t>
            </a:r>
          </a:p>
          <a:p>
            <a:pPr lvl="1"/>
            <a:r>
              <a:rPr lang="en-US" dirty="0">
                <a:latin typeface="+mn-lt"/>
              </a:rPr>
              <a:t>Define rules that match changes in your AWS environment and route these events to targets for processing.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1298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3: Amazon EC2 Auto Scaling</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24806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Why is scaling important?</a:t>
            </a:r>
          </a:p>
        </p:txBody>
      </p:sp>
      <p:grpSp>
        <p:nvGrpSpPr>
          <p:cNvPr id="5" name="Group 4" descr="used capacity falls below provisioned capacity.">
            <a:extLst>
              <a:ext uri="{FF2B5EF4-FFF2-40B4-BE49-F238E27FC236}">
                <a16:creationId xmlns:a16="http://schemas.microsoft.com/office/drawing/2014/main" id="{C9960E0E-31F9-41A5-9F75-367CD39AE3E6}"/>
              </a:ext>
              <a:ext uri="{C183D7F6-B498-43B3-948B-1728B52AA6E4}">
                <adec:decorative xmlns:adec="http://schemas.microsoft.com/office/drawing/2017/decorative" val="0"/>
              </a:ext>
            </a:extLst>
          </p:cNvPr>
          <p:cNvGrpSpPr/>
          <p:nvPr/>
        </p:nvGrpSpPr>
        <p:grpSpPr>
          <a:xfrm>
            <a:off x="1125810" y="2094064"/>
            <a:ext cx="4015782" cy="2529347"/>
            <a:chOff x="1125810" y="2094064"/>
            <a:chExt cx="4015782" cy="2529347"/>
          </a:xfrm>
        </p:grpSpPr>
        <p:grpSp>
          <p:nvGrpSpPr>
            <p:cNvPr id="54" name="Group 53">
              <a:extLst>
                <a:ext uri="{C183D7F6-B498-43B3-948B-1728B52AA6E4}">
                  <adec:decorative xmlns:adec="http://schemas.microsoft.com/office/drawing/2017/decorative" val="1"/>
                </a:ext>
              </a:extLst>
            </p:cNvPr>
            <p:cNvGrpSpPr/>
            <p:nvPr/>
          </p:nvGrpSpPr>
          <p:grpSpPr>
            <a:xfrm>
              <a:off x="1125810" y="2094064"/>
              <a:ext cx="3795606" cy="2167008"/>
              <a:chOff x="7346959" y="2040069"/>
              <a:chExt cx="3795606" cy="21670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2040069"/>
                <a:ext cx="616559" cy="2131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8" name="Rectangle 37">
              <a:extLst>
                <a:ext uri="{C183D7F6-B498-43B3-948B-1728B52AA6E4}">
                  <adec:decorative xmlns:adec="http://schemas.microsoft.com/office/drawing/2017/decorative" val="1"/>
                </a:ext>
              </a:extLst>
            </p:cNvPr>
            <p:cNvSpPr/>
            <p:nvPr/>
          </p:nvSpPr>
          <p:spPr>
            <a:xfrm>
              <a:off x="1158392" y="2107537"/>
              <a:ext cx="3842795" cy="2128041"/>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7" name="Straight Connector 6">
              <a:extLst>
                <a:ext uri="{C183D7F6-B498-43B3-948B-1728B52AA6E4}">
                  <adec:decorative xmlns:adec="http://schemas.microsoft.com/office/drawing/2017/decorative" val="1"/>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39" name="Group 38"/>
            <p:cNvGrpSpPr/>
            <p:nvPr/>
          </p:nvGrpSpPr>
          <p:grpSpPr>
            <a:xfrm>
              <a:off x="3569524" y="2114058"/>
              <a:ext cx="1572068" cy="724131"/>
              <a:chOff x="9516688" y="2000450"/>
              <a:chExt cx="1572068" cy="724131"/>
            </a:xfrm>
          </p:grpSpPr>
          <p:sp>
            <p:nvSpPr>
              <p:cNvPr id="40" name="TextBox 39"/>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Unused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41" name="Right Brace 40"/>
              <p:cNvSpPr/>
              <p:nvPr/>
            </p:nvSpPr>
            <p:spPr>
              <a:xfrm>
                <a:off x="9516688" y="2011192"/>
                <a:ext cx="414390" cy="713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37" name="Group 36" descr="used capacity exceeds provisioned capacity.">
            <a:extLst>
              <a:ext uri="{FF2B5EF4-FFF2-40B4-BE49-F238E27FC236}">
                <a16:creationId xmlns:a16="http://schemas.microsoft.com/office/drawing/2014/main" id="{8CAB5DBD-B045-48B3-BD2C-B20D71BBD2DD}"/>
              </a:ext>
              <a:ext uri="{C183D7F6-B498-43B3-948B-1728B52AA6E4}">
                <adec:decorative xmlns:adec="http://schemas.microsoft.com/office/drawing/2017/decorative" val="0"/>
              </a:ext>
            </a:extLst>
          </p:cNvPr>
          <p:cNvGrpSpPr/>
          <p:nvPr/>
        </p:nvGrpSpPr>
        <p:grpSpPr>
          <a:xfrm>
            <a:off x="6768558" y="2054449"/>
            <a:ext cx="3889775" cy="2568966"/>
            <a:chOff x="1125810" y="2054445"/>
            <a:chExt cx="3889775" cy="2568966"/>
          </a:xfrm>
        </p:grpSpPr>
        <p:grpSp>
          <p:nvGrpSpPr>
            <p:cNvPr id="42" name="Group 41">
              <a:extLst>
                <a:ext uri="{FF2B5EF4-FFF2-40B4-BE49-F238E27FC236}">
                  <a16:creationId xmlns:a16="http://schemas.microsoft.com/office/drawing/2014/main" id="{658C09E3-0075-4CC8-BA62-8C5547110151}"/>
                </a:ext>
              </a:extLst>
            </p:cNvPr>
            <p:cNvGrpSpPr/>
            <p:nvPr/>
          </p:nvGrpSpPr>
          <p:grpSpPr>
            <a:xfrm>
              <a:off x="1125810" y="2750212"/>
              <a:ext cx="3795606" cy="1510860"/>
              <a:chOff x="7346959" y="2696217"/>
              <a:chExt cx="3795606" cy="1510860"/>
            </a:xfrm>
            <a:solidFill>
              <a:srgbClr val="BDCADA"/>
            </a:solidFill>
          </p:grpSpPr>
          <p:sp>
            <p:nvSpPr>
              <p:cNvPr id="69" name="Rectangle 68">
                <a:extLst>
                  <a:ext uri="{FF2B5EF4-FFF2-40B4-BE49-F238E27FC236}">
                    <a16:creationId xmlns:a16="http://schemas.microsoft.com/office/drawing/2014/main" id="{2B749B2A-4515-47A6-A661-0ABFB65BBDF0}"/>
                  </a:ext>
                </a:extLst>
              </p:cNvPr>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0" name="Rectangle 69">
                <a:extLst>
                  <a:ext uri="{FF2B5EF4-FFF2-40B4-BE49-F238E27FC236}">
                    <a16:creationId xmlns:a16="http://schemas.microsoft.com/office/drawing/2014/main" id="{ACEA9A7F-CA31-488D-B652-AE43A8D3DFEB}"/>
                  </a:ext>
                </a:extLst>
              </p:cNvPr>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1" name="Rectangle 70">
                <a:extLst>
                  <a:ext uri="{FF2B5EF4-FFF2-40B4-BE49-F238E27FC236}">
                    <a16:creationId xmlns:a16="http://schemas.microsoft.com/office/drawing/2014/main" id="{BF0034DE-C6C9-47BA-A71E-BEAF3FFCF3FE}"/>
                  </a:ext>
                </a:extLst>
              </p:cNvPr>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2" name="Rectangle 71">
                <a:extLst>
                  <a:ext uri="{FF2B5EF4-FFF2-40B4-BE49-F238E27FC236}">
                    <a16:creationId xmlns:a16="http://schemas.microsoft.com/office/drawing/2014/main" id="{8DAB2CB1-1611-48F9-B0F9-5B6E50266858}"/>
                  </a:ext>
                </a:extLst>
              </p:cNvPr>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3" name="Rectangle 72">
                <a:extLst>
                  <a:ext uri="{FF2B5EF4-FFF2-40B4-BE49-F238E27FC236}">
                    <a16:creationId xmlns:a16="http://schemas.microsoft.com/office/drawing/2014/main" id="{C4FB163E-9117-49FC-BC2A-3D696AD7A222}"/>
                  </a:ext>
                </a:extLst>
              </p:cNvPr>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4" name="Rectangle 73">
                <a:extLst>
                  <a:ext uri="{FF2B5EF4-FFF2-40B4-BE49-F238E27FC236}">
                    <a16:creationId xmlns:a16="http://schemas.microsoft.com/office/drawing/2014/main" id="{3EDC9C36-F3D7-420C-B2D6-8E2932116F63}"/>
                  </a:ext>
                </a:extLst>
              </p:cNvPr>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43" name="Rectangle 42">
              <a:extLst>
                <a:ext uri="{FF2B5EF4-FFF2-40B4-BE49-F238E27FC236}">
                  <a16:creationId xmlns:a16="http://schemas.microsoft.com/office/drawing/2014/main" id="{D7D3444E-A9BA-49B3-8196-8856909F0E07}"/>
                </a:ext>
              </a:extLst>
            </p:cNvPr>
            <p:cNvSpPr/>
            <p:nvPr/>
          </p:nvSpPr>
          <p:spPr>
            <a:xfrm>
              <a:off x="1143995" y="2748114"/>
              <a:ext cx="3842795" cy="1475187"/>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44" name="Straight Connector 43">
              <a:extLst>
                <a:ext uri="{FF2B5EF4-FFF2-40B4-BE49-F238E27FC236}">
                  <a16:creationId xmlns:a16="http://schemas.microsoft.com/office/drawing/2014/main" id="{95788B8F-1720-4183-9534-FB36D85FDDA8}"/>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0D4DBF-86D7-4D31-9A1C-01D7C66E807E}"/>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DDDD0E1-DBE1-409E-9BB6-F9B024BF4133}"/>
                </a:ext>
              </a:extLst>
            </p:cNvPr>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55" name="Rectangle 54">
              <a:extLst>
                <a:ext uri="{FF2B5EF4-FFF2-40B4-BE49-F238E27FC236}">
                  <a16:creationId xmlns:a16="http://schemas.microsoft.com/office/drawing/2014/main" id="{0C13FA8A-A293-490F-81ED-C2A9622D4964}"/>
                </a:ext>
              </a:extLst>
            </p:cNvPr>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6" name="Rectangle 55">
              <a:extLst>
                <a:ext uri="{FF2B5EF4-FFF2-40B4-BE49-F238E27FC236}">
                  <a16:creationId xmlns:a16="http://schemas.microsoft.com/office/drawing/2014/main" id="{9DF67BC7-691C-46B3-BFB7-487897DF4174}"/>
                </a:ext>
              </a:extLst>
            </p:cNvPr>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7" name="Rectangle 56">
              <a:extLst>
                <a:ext uri="{FF2B5EF4-FFF2-40B4-BE49-F238E27FC236}">
                  <a16:creationId xmlns:a16="http://schemas.microsoft.com/office/drawing/2014/main" id="{DAF6510A-A544-4A1C-9F04-CD27EAA3FAB2}"/>
                </a:ext>
              </a:extLst>
            </p:cNvPr>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8" name="Rectangle 57">
              <a:extLst>
                <a:ext uri="{FF2B5EF4-FFF2-40B4-BE49-F238E27FC236}">
                  <a16:creationId xmlns:a16="http://schemas.microsoft.com/office/drawing/2014/main" id="{B77D143C-4FB0-4F90-AA7B-BAE6D7CEA386}"/>
                </a:ext>
              </a:extLst>
            </p:cNvPr>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9" name="Rectangle 58">
              <a:extLst>
                <a:ext uri="{FF2B5EF4-FFF2-40B4-BE49-F238E27FC236}">
                  <a16:creationId xmlns:a16="http://schemas.microsoft.com/office/drawing/2014/main" id="{7DC30907-9F58-4AF4-86AE-FDAC4C84013C}"/>
                </a:ext>
              </a:extLst>
            </p:cNvPr>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0" name="Rectangle 59">
              <a:extLst>
                <a:ext uri="{FF2B5EF4-FFF2-40B4-BE49-F238E27FC236}">
                  <a16:creationId xmlns:a16="http://schemas.microsoft.com/office/drawing/2014/main" id="{F4B17C92-8B08-4896-B2EC-B52D96C695DA}"/>
                </a:ext>
              </a:extLst>
            </p:cNvPr>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1" name="Rectangle 60">
              <a:extLst>
                <a:ext uri="{FF2B5EF4-FFF2-40B4-BE49-F238E27FC236}">
                  <a16:creationId xmlns:a16="http://schemas.microsoft.com/office/drawing/2014/main" id="{4337D0D9-FDF4-4B87-B4C0-BB163FE14556}"/>
                </a:ext>
              </a:extLst>
            </p:cNvPr>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66" name="Group 65">
              <a:extLst>
                <a:ext uri="{FF2B5EF4-FFF2-40B4-BE49-F238E27FC236}">
                  <a16:creationId xmlns:a16="http://schemas.microsoft.com/office/drawing/2014/main" id="{1B1C9046-D529-46A5-A42B-FB06ADA717B7}"/>
                </a:ext>
              </a:extLst>
            </p:cNvPr>
            <p:cNvGrpSpPr/>
            <p:nvPr/>
          </p:nvGrpSpPr>
          <p:grpSpPr>
            <a:xfrm>
              <a:off x="3340985" y="2054445"/>
              <a:ext cx="1526622" cy="668173"/>
              <a:chOff x="9562134" y="2000450"/>
              <a:chExt cx="1526622" cy="668173"/>
            </a:xfrm>
          </p:grpSpPr>
          <p:sp>
            <p:nvSpPr>
              <p:cNvPr id="67" name="TextBox 66">
                <a:extLst>
                  <a:ext uri="{FF2B5EF4-FFF2-40B4-BE49-F238E27FC236}">
                    <a16:creationId xmlns:a16="http://schemas.microsoft.com/office/drawing/2014/main" id="{1C0DD5BA-F060-4709-8C6B-46C4703234F2}"/>
                  </a:ext>
                </a:extLst>
              </p:cNvPr>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68" name="Right Brace 67">
                <a:extLst>
                  <a:ext uri="{FF2B5EF4-FFF2-40B4-BE49-F238E27FC236}">
                    <a16:creationId xmlns:a16="http://schemas.microsoft.com/office/drawing/2014/main" id="{EE45ECA1-B63E-4109-AA57-293C17EB8FD3}"/>
                  </a:ext>
                </a:extLst>
              </p:cNvPr>
              <p:cNvSpPr/>
              <p:nvPr/>
            </p:nvSpPr>
            <p:spPr>
              <a:xfrm>
                <a:off x="9562134" y="2053542"/>
                <a:ext cx="368944" cy="61508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6" name="Group 5">
            <a:extLst>
              <a:ext uri="{FF2B5EF4-FFF2-40B4-BE49-F238E27FC236}">
                <a16:creationId xmlns:a16="http://schemas.microsoft.com/office/drawing/2014/main" id="{60E326D1-1F48-4CB4-99B0-F5C2D8D16454}"/>
              </a:ext>
              <a:ext uri="{C183D7F6-B498-43B3-948B-1728B52AA6E4}">
                <adec:decorative xmlns:adec="http://schemas.microsoft.com/office/drawing/2017/decorative" val="1"/>
              </a:ext>
            </a:extLst>
          </p:cNvPr>
          <p:cNvGrpSpPr/>
          <p:nvPr/>
        </p:nvGrpSpPr>
        <p:grpSpPr>
          <a:xfrm>
            <a:off x="3659670" y="5191378"/>
            <a:ext cx="4838997" cy="646331"/>
            <a:chOff x="1281501" y="5040778"/>
            <a:chExt cx="4838997" cy="646331"/>
          </a:xfrm>
        </p:grpSpPr>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a:t>
              </a: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30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Provisioned 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Web Services</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Inc. or its Affiliates.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rights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reserved</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53613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Elastic Load Balancing</a:t>
            </a:r>
          </a:p>
          <a:p>
            <a:pPr marL="239713" indent="-239713">
              <a:spcBef>
                <a:spcPts val="1800"/>
              </a:spcBef>
            </a:pPr>
            <a:r>
              <a:rPr lang="en-US" sz="2400" dirty="0">
                <a:latin typeface="+mn-lt"/>
              </a:rPr>
              <a:t>Amazon CloudWatch</a:t>
            </a:r>
          </a:p>
          <a:p>
            <a:pPr marL="239713" indent="-239713">
              <a:spcBef>
                <a:spcPts val="1800"/>
              </a:spcBef>
            </a:pPr>
            <a:r>
              <a:rPr lang="en-US" sz="2400" dirty="0">
                <a:latin typeface="+mn-lt"/>
              </a:rPr>
              <a:t>Amazon EC2 Auto Scaling</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t>Activities</a:t>
            </a:r>
            <a:endParaRPr lang="en-US" sz="3200" b="1" dirty="0"/>
          </a:p>
          <a:p>
            <a:r>
              <a:rPr lang="en-US" sz="2400" dirty="0"/>
              <a:t>Elastic Load Balancing activity</a:t>
            </a:r>
          </a:p>
          <a:p>
            <a:r>
              <a:rPr lang="en-US" sz="2400" dirty="0"/>
              <a:t>Amazon CloudWatch activity</a:t>
            </a:r>
          </a:p>
          <a:p>
            <a:pPr marL="0" indent="0">
              <a:buNone/>
            </a:pPr>
            <a:endParaRPr lang="en-US" dirty="0"/>
          </a:p>
          <a:p>
            <a:pPr marL="0" indent="0">
              <a:buNone/>
            </a:pPr>
            <a:r>
              <a:rPr lang="en-US" b="1" dirty="0">
                <a:latin typeface="+mn-lt"/>
              </a:rPr>
              <a:t>Lab</a:t>
            </a:r>
          </a:p>
          <a:p>
            <a:r>
              <a:rPr lang="en-US" sz="2400" dirty="0">
                <a:latin typeface="+mn-lt"/>
              </a:rPr>
              <a:t>Scale and Load Balance Your Architecture</a:t>
            </a:r>
          </a:p>
          <a:p>
            <a:endParaRPr lang="en-US" dirty="0">
              <a:latin typeface="+mn-lt"/>
            </a:endParaRPr>
          </a:p>
        </p:txBody>
      </p:sp>
      <p:grpSp>
        <p:nvGrpSpPr>
          <p:cNvPr id="7" name="Group 6">
            <a:extLst>
              <a:ext uri="{FF2B5EF4-FFF2-40B4-BE49-F238E27FC236}">
                <a16:creationId xmlns:a16="http://schemas.microsoft.com/office/drawing/2014/main" id="{5A386CF2-48DE-3E4F-B27A-6F6B12236D70}"/>
              </a:ext>
              <a:ext uri="{C183D7F6-B498-43B3-948B-1728B52AA6E4}">
                <adec:decorative xmlns:adec="http://schemas.microsoft.com/office/drawing/2017/decorative" val="1"/>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Auto Scaling</a:t>
            </a:r>
          </a:p>
        </p:txBody>
      </p:sp>
      <p:grpSp>
        <p:nvGrpSpPr>
          <p:cNvPr id="5" name="Group 4" descr="provisioned capacity matches used capacity.">
            <a:extLst>
              <a:ext uri="{FF2B5EF4-FFF2-40B4-BE49-F238E27FC236}">
                <a16:creationId xmlns:a16="http://schemas.microsoft.com/office/drawing/2014/main" id="{427C1226-3EEA-4FBE-B34B-E5DCCB163C03}"/>
              </a:ext>
              <a:ext uri="{C183D7F6-B498-43B3-948B-1728B52AA6E4}">
                <adec:decorative xmlns:adec="http://schemas.microsoft.com/office/drawing/2017/decorative" val="0"/>
              </a:ext>
            </a:extLst>
          </p:cNvPr>
          <p:cNvGrpSpPr/>
          <p:nvPr/>
        </p:nvGrpSpPr>
        <p:grpSpPr>
          <a:xfrm>
            <a:off x="1125810" y="1993864"/>
            <a:ext cx="4933774" cy="3693245"/>
            <a:chOff x="1125810" y="1993864"/>
            <a:chExt cx="4933774" cy="3693245"/>
          </a:xfrm>
        </p:grpSpPr>
        <p:grpSp>
          <p:nvGrpSpPr>
            <p:cNvPr id="54" name="Group 53"/>
            <p:cNvGrpSpPr/>
            <p:nvPr/>
          </p:nvGrpSpPr>
          <p:grpSpPr>
            <a:xfrm>
              <a:off x="1125810" y="1993864"/>
              <a:ext cx="3795606" cy="2267208"/>
              <a:chOff x="7346959" y="1939869"/>
              <a:chExt cx="3795606" cy="22672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1939869"/>
                <a:ext cx="616559" cy="22314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cxnSp>
          <p:nvCxnSpPr>
            <p:cNvPr id="7" name="Straight Connector 6"/>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capacity</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2413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Provisioned c</a:t>
              </a:r>
              <a:r>
                <a:rPr kumimoji="0" lang="en-US" sz="1800" b="0" i="0" u="none" strike="noStrike" kern="1200" cap="none" spc="0" normalizeH="0" baseline="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6" name="Content Placeholder 5">
            <a:extLst>
              <a:ext uri="{FF2B5EF4-FFF2-40B4-BE49-F238E27FC236}">
                <a16:creationId xmlns:a16="http://schemas.microsoft.com/office/drawing/2014/main" id="{BC7E4906-F324-49BF-AFE8-324DF555E999}"/>
              </a:ext>
            </a:extLst>
          </p:cNvPr>
          <p:cNvSpPr>
            <a:spLocks noGrp="1"/>
          </p:cNvSpPr>
          <p:nvPr>
            <p:ph idx="13"/>
          </p:nvPr>
        </p:nvSpPr>
        <p:spPr/>
        <p:txBody>
          <a:bodyPr/>
          <a:lstStyle/>
          <a:p>
            <a:r>
              <a:rPr lang="en-US" sz="2400" dirty="0"/>
              <a:t>Helps you maintain application availability</a:t>
            </a:r>
          </a:p>
          <a:p>
            <a:r>
              <a:rPr lang="en-US" sz="2400" dirty="0"/>
              <a:t>Enables you to automatically add or remove EC2 instances according to conditions that you define</a:t>
            </a:r>
          </a:p>
          <a:p>
            <a:r>
              <a:rPr lang="en-US" sz="2400" dirty="0"/>
              <a:t>Detects impaired EC2 instances and unhealthy applications, and replaces the instances without your intervention</a:t>
            </a:r>
          </a:p>
          <a:p>
            <a:r>
              <a:rPr lang="en-US" sz="2400" dirty="0"/>
              <a:t>Provides several scaling options – Manual, scheduled, dynamic or on-demand, and predictive</a:t>
            </a:r>
          </a:p>
          <a:p>
            <a:endParaRPr lang="en-US" sz="2400"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Web Services</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Inc. or its Affiliates.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rights </a:t>
            </a:r>
            <a:r>
              <a:rPr kumimoji="0" lang="en-US" sz="900" b="0" i="0" u="none" strike="noStrike" kern="1200" cap="none" spc="0" normalizeH="0" baseline="0" noProof="0" dirty="0">
                <a:ln>
                  <a:noFill/>
                </a:ln>
                <a:solidFill>
                  <a:srgbClr val="898989"/>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reserved</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929280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weekly traffic at Amazon.com</a:t>
            </a:r>
          </a:p>
        </p:txBody>
      </p:sp>
      <p:grpSp>
        <p:nvGrpSpPr>
          <p:cNvPr id="16" name="Group 15" descr="regular oscillation in demand over a week.">
            <a:extLst>
              <a:ext uri="{FF2B5EF4-FFF2-40B4-BE49-F238E27FC236}">
                <a16:creationId xmlns:a16="http://schemas.microsoft.com/office/drawing/2014/main" id="{58F4A453-B62F-42AA-9A14-25D47B799E2B}"/>
              </a:ext>
              <a:ext uri="{C183D7F6-B498-43B3-948B-1728B52AA6E4}">
                <adec:decorative xmlns:adec="http://schemas.microsoft.com/office/drawing/2017/decorative" val="0"/>
              </a:ext>
            </a:extLst>
          </p:cNvPr>
          <p:cNvGrpSpPr/>
          <p:nvPr/>
        </p:nvGrpSpPr>
        <p:grpSpPr>
          <a:xfrm>
            <a:off x="-10584" y="2342871"/>
            <a:ext cx="12202585" cy="3536828"/>
            <a:chOff x="-10584" y="2342871"/>
            <a:chExt cx="12202585" cy="3536828"/>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a:extLst>
                <a:ext uri="{C183D7F6-B498-43B3-948B-1728B52AA6E4}">
                  <adec:decorative xmlns:adec="http://schemas.microsoft.com/office/drawing/2017/decorative" val="1"/>
                </a:ext>
              </a:extLst>
            </p:cNvPr>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a:off x="-10584" y="2821109"/>
              <a:ext cx="12192000" cy="0"/>
            </a:xfrm>
            <a:prstGeom prst="line">
              <a:avLst/>
            </a:prstGeom>
            <a:ln w="571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342871"/>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grpSp>
      <p:sp>
        <p:nvSpPr>
          <p:cNvPr id="3" name="Footer Placeholder 2">
            <a:extLst>
              <a:ext uri="{FF2B5EF4-FFF2-40B4-BE49-F238E27FC236}">
                <a16:creationId xmlns:a16="http://schemas.microsoft.com/office/drawing/2014/main" id="{0A7E3218-17C5-46EB-B0DC-3A59C349E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D0F79E98-9374-492F-BB9A-A138C258FD3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9282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grpSp>
        <p:nvGrpSpPr>
          <p:cNvPr id="6" name="Group 5" descr="demand for month of november, with increase in demand near end of month on black friday and cyber monday.">
            <a:extLst>
              <a:ext uri="{FF2B5EF4-FFF2-40B4-BE49-F238E27FC236}">
                <a16:creationId xmlns:a16="http://schemas.microsoft.com/office/drawing/2014/main" id="{B1A8ED51-4752-47DE-86E9-856787BFF173}"/>
              </a:ext>
              <a:ext uri="{C183D7F6-B498-43B3-948B-1728B52AA6E4}">
                <adec:decorative xmlns:adec="http://schemas.microsoft.com/office/drawing/2017/decorative" val="0"/>
              </a:ext>
            </a:extLst>
          </p:cNvPr>
          <p:cNvGrpSpPr/>
          <p:nvPr/>
        </p:nvGrpSpPr>
        <p:grpSpPr>
          <a:xfrm>
            <a:off x="-18288" y="1179091"/>
            <a:ext cx="12210288" cy="4901569"/>
            <a:chOff x="-18288" y="1179091"/>
            <a:chExt cx="12210288" cy="4901569"/>
          </a:xfrm>
        </p:grpSpPr>
        <p:pic>
          <p:nvPicPr>
            <p:cNvPr id="16" name="Picture 1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a:extLst>
                <a:ext uri="{C183D7F6-B498-43B3-948B-1728B52AA6E4}">
                  <adec:decorative xmlns:adec="http://schemas.microsoft.com/office/drawing/2017/decorative" val="1"/>
                </a:ext>
              </a:extLst>
            </p:cNvPr>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478349"/>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24 percent</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76 percent</a:t>
              </a:r>
            </a:p>
          </p:txBody>
        </p:sp>
        <p:cxnSp>
          <p:nvCxnSpPr>
            <p:cNvPr id="5" name="Curved Connector 4">
              <a:extLst>
                <a:ext uri="{C183D7F6-B498-43B3-948B-1728B52AA6E4}">
                  <adec:decorative xmlns:adec="http://schemas.microsoft.com/office/drawing/2017/decorative" val="1"/>
                </a:ext>
              </a:extLst>
            </p:cNvPr>
            <p:cNvCxnSpPr/>
            <p:nvPr/>
          </p:nvCxnSpPr>
          <p:spPr>
            <a:xfrm rot="10800000">
              <a:off x="4093053" y="5125478"/>
              <a:ext cx="1682497" cy="435141"/>
            </a:xfrm>
            <a:prstGeom prst="curvedConnector3">
              <a:avLst>
                <a:gd name="adj1" fmla="val 3478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C183D7F6-B498-43B3-948B-1728B52AA6E4}">
                  <adec:decorative xmlns:adec="http://schemas.microsoft.com/office/drawing/2017/decorative" val="1"/>
                </a:ext>
              </a:extLst>
            </p:cNvPr>
            <p:cNvCxnSpPr/>
            <p:nvPr/>
          </p:nvCxnSpPr>
          <p:spPr>
            <a:xfrm rot="5400000">
              <a:off x="6173897" y="1661047"/>
              <a:ext cx="922298" cy="687818"/>
            </a:xfrm>
            <a:prstGeom prst="curvedConnector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FCD902-1778-44CB-B218-27A4E9952C49}"/>
                </a:ext>
              </a:extLst>
            </p:cNvPr>
            <p:cNvSpPr txBox="1"/>
            <p:nvPr/>
          </p:nvSpPr>
          <p:spPr>
            <a:xfrm>
              <a:off x="303191" y="5618995"/>
              <a:ext cx="1638590"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grpSp>
      <p:sp>
        <p:nvSpPr>
          <p:cNvPr id="3" name="Footer Placeholder 2">
            <a:extLst>
              <a:ext uri="{FF2B5EF4-FFF2-40B4-BE49-F238E27FC236}">
                <a16:creationId xmlns:a16="http://schemas.microsoft.com/office/drawing/2014/main" id="{3C38B5DF-FA19-4803-9354-6A8DBA0A5B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D7485EFD-AC83-49B7-A1C0-D67875D11B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3309250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AF2-EB4B-4534-9AC3-88F685F85E3B}"/>
              </a:ext>
            </a:extLst>
          </p:cNvPr>
          <p:cNvSpPr>
            <a:spLocks noGrp="1"/>
          </p:cNvSpPr>
          <p:nvPr>
            <p:ph type="title"/>
          </p:nvPr>
        </p:nvSpPr>
        <p:spPr/>
        <p:txBody>
          <a:bodyPr/>
          <a:lstStyle/>
          <a:p>
            <a:r>
              <a:rPr lang="en-US" dirty="0"/>
              <a:t>Auto Scaling groups</a:t>
            </a:r>
          </a:p>
        </p:txBody>
      </p:sp>
      <p:grpSp>
        <p:nvGrpSpPr>
          <p:cNvPr id="3" name="Group 2" descr="auto scaling group with four ec2 instances.">
            <a:extLst>
              <a:ext uri="{FF2B5EF4-FFF2-40B4-BE49-F238E27FC236}">
                <a16:creationId xmlns:a16="http://schemas.microsoft.com/office/drawing/2014/main" id="{93CF9629-AFAC-40DA-BFBB-70E161A6DF3A}"/>
              </a:ext>
              <a:ext uri="{C183D7F6-B498-43B3-948B-1728B52AA6E4}">
                <adec:decorative xmlns:adec="http://schemas.microsoft.com/office/drawing/2017/decorative" val="0"/>
              </a:ext>
            </a:extLst>
          </p:cNvPr>
          <p:cNvGrpSpPr/>
          <p:nvPr/>
        </p:nvGrpSpPr>
        <p:grpSpPr>
          <a:xfrm>
            <a:off x="944835" y="2051892"/>
            <a:ext cx="4848982" cy="4276915"/>
            <a:chOff x="944835" y="2051892"/>
            <a:chExt cx="4848982" cy="4276915"/>
          </a:xfrm>
        </p:grpSpPr>
        <p:grpSp>
          <p:nvGrpSpPr>
            <p:cNvPr id="22" name="Group 21">
              <a:extLst>
                <a:ext uri="{FF2B5EF4-FFF2-40B4-BE49-F238E27FC236}">
                  <a16:creationId xmlns:a16="http://schemas.microsoft.com/office/drawing/2014/main" id="{2365FA4C-05D6-44F3-B102-D75013055DAA}"/>
                </a:ext>
                <a:ext uri="{C183D7F6-B498-43B3-948B-1728B52AA6E4}">
                  <adec:decorative xmlns:adec="http://schemas.microsoft.com/office/drawing/2017/decorative" val="1"/>
                </a:ext>
              </a:extLst>
            </p:cNvPr>
            <p:cNvGrpSpPr/>
            <p:nvPr/>
          </p:nvGrpSpPr>
          <p:grpSpPr>
            <a:xfrm>
              <a:off x="962890" y="2051892"/>
              <a:ext cx="4731327" cy="1847648"/>
              <a:chOff x="962890" y="2051892"/>
              <a:chExt cx="4731327" cy="1847648"/>
            </a:xfrm>
          </p:grpSpPr>
          <p:sp>
            <p:nvSpPr>
              <p:cNvPr id="7" name="Rectangle 6">
                <a:extLst>
                  <a:ext uri="{FF2B5EF4-FFF2-40B4-BE49-F238E27FC236}">
                    <a16:creationId xmlns:a16="http://schemas.microsoft.com/office/drawing/2014/main" id="{B25227A6-2F90-42DF-88D0-DEC434102BF2}"/>
                  </a:ext>
                </a:extLst>
              </p:cNvPr>
              <p:cNvSpPr/>
              <p:nvPr/>
            </p:nvSpPr>
            <p:spPr>
              <a:xfrm>
                <a:off x="962890" y="2051892"/>
                <a:ext cx="4731327" cy="1847648"/>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8" name="Graphic 7">
                <a:extLst>
                  <a:ext uri="{FF2B5EF4-FFF2-40B4-BE49-F238E27FC236}">
                    <a16:creationId xmlns:a16="http://schemas.microsoft.com/office/drawing/2014/main" id="{4212F4CF-AFE5-40FE-9AED-717562232BC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3453" y="2051892"/>
                <a:ext cx="457200" cy="457200"/>
              </a:xfrm>
              <a:prstGeom prst="rect">
                <a:avLst/>
              </a:prstGeom>
            </p:spPr>
          </p:pic>
          <p:pic>
            <p:nvPicPr>
              <p:cNvPr id="9" name="Graphic 8">
                <a:extLst>
                  <a:ext uri="{FF2B5EF4-FFF2-40B4-BE49-F238E27FC236}">
                    <a16:creationId xmlns:a16="http://schemas.microsoft.com/office/drawing/2014/main" id="{D6DFB617-D31A-42D9-B51A-AC08A4C5D11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4898" y="2905388"/>
                <a:ext cx="731520" cy="731520"/>
              </a:xfrm>
              <a:prstGeom prst="rect">
                <a:avLst/>
              </a:prstGeom>
            </p:spPr>
          </p:pic>
          <p:pic>
            <p:nvPicPr>
              <p:cNvPr id="10" name="Graphic 9">
                <a:extLst>
                  <a:ext uri="{FF2B5EF4-FFF2-40B4-BE49-F238E27FC236}">
                    <a16:creationId xmlns:a16="http://schemas.microsoft.com/office/drawing/2014/main" id="{F94BADFA-A5D4-4A17-B1D5-F1E3D30423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2511" y="2905388"/>
                <a:ext cx="731520" cy="731520"/>
              </a:xfrm>
              <a:prstGeom prst="rect">
                <a:avLst/>
              </a:prstGeom>
            </p:spPr>
          </p:pic>
          <p:pic>
            <p:nvPicPr>
              <p:cNvPr id="11" name="Graphic 10">
                <a:extLst>
                  <a:ext uri="{FF2B5EF4-FFF2-40B4-BE49-F238E27FC236}">
                    <a16:creationId xmlns:a16="http://schemas.microsoft.com/office/drawing/2014/main" id="{7EE1B474-AB45-4C15-9499-0EE3C9CAFC52}"/>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3630124" y="2927237"/>
                <a:ext cx="731520" cy="731520"/>
              </a:xfrm>
              <a:prstGeom prst="rect">
                <a:avLst/>
              </a:prstGeom>
            </p:spPr>
          </p:pic>
          <p:pic>
            <p:nvPicPr>
              <p:cNvPr id="12" name="Graphic 11">
                <a:extLst>
                  <a:ext uri="{FF2B5EF4-FFF2-40B4-BE49-F238E27FC236}">
                    <a16:creationId xmlns:a16="http://schemas.microsoft.com/office/drawing/2014/main" id="{64F51BC5-7B70-463D-85C2-80F8E4B1B69F}"/>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4737737" y="2905388"/>
                <a:ext cx="731520" cy="731520"/>
              </a:xfrm>
              <a:prstGeom prst="rect">
                <a:avLst/>
              </a:prstGeom>
            </p:spPr>
          </p:pic>
        </p:grpSp>
        <p:sp>
          <p:nvSpPr>
            <p:cNvPr id="13" name="Left Brace 12">
              <a:extLst>
                <a:ext uri="{FF2B5EF4-FFF2-40B4-BE49-F238E27FC236}">
                  <a16:creationId xmlns:a16="http://schemas.microsoft.com/office/drawing/2014/main" id="{4C041770-5B58-4F42-98BA-3D4E345FD838}"/>
                </a:ext>
                <a:ext uri="{C183D7F6-B498-43B3-948B-1728B52AA6E4}">
                  <adec:decorative xmlns:adec="http://schemas.microsoft.com/office/drawing/2017/decorative" val="1"/>
                </a:ext>
              </a:extLst>
            </p:cNvPr>
            <p:cNvSpPr/>
            <p:nvPr/>
          </p:nvSpPr>
          <p:spPr>
            <a:xfrm rot="16200000">
              <a:off x="1567467" y="3743082"/>
              <a:ext cx="365760" cy="822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D61386B8-CD84-4978-82FA-8E1E6C38BA9A}"/>
                </a:ext>
              </a:extLst>
            </p:cNvPr>
            <p:cNvSpPr txBox="1"/>
            <p:nvPr/>
          </p:nvSpPr>
          <p:spPr>
            <a:xfrm>
              <a:off x="944835" y="4358992"/>
              <a:ext cx="1577676"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Minimum size</a:t>
              </a:r>
            </a:p>
          </p:txBody>
        </p:sp>
        <p:sp>
          <p:nvSpPr>
            <p:cNvPr id="15" name="Left Brace 14">
              <a:extLst>
                <a:ext uri="{FF2B5EF4-FFF2-40B4-BE49-F238E27FC236}">
                  <a16:creationId xmlns:a16="http://schemas.microsoft.com/office/drawing/2014/main" id="{35E59993-4ABD-4CB5-8231-5F6E325EA3D4}"/>
                </a:ext>
                <a:ext uri="{C183D7F6-B498-43B3-948B-1728B52AA6E4}">
                  <adec:decorative xmlns:adec="http://schemas.microsoft.com/office/drawing/2017/decorative" val="1"/>
                </a:ext>
              </a:extLst>
            </p:cNvPr>
            <p:cNvSpPr/>
            <p:nvPr/>
          </p:nvSpPr>
          <p:spPr>
            <a:xfrm rot="16200000">
              <a:off x="2116108" y="401359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86E68E94-D77A-454D-9C48-B12D774541E9}"/>
                </a:ext>
              </a:extLst>
            </p:cNvPr>
            <p:cNvSpPr txBox="1"/>
            <p:nvPr/>
          </p:nvSpPr>
          <p:spPr>
            <a:xfrm>
              <a:off x="1386718" y="5157986"/>
              <a:ext cx="182453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Desired capacity</a:t>
              </a:r>
            </a:p>
          </p:txBody>
        </p:sp>
        <p:sp>
          <p:nvSpPr>
            <p:cNvPr id="17" name="Left Brace 16">
              <a:extLst>
                <a:ext uri="{FF2B5EF4-FFF2-40B4-BE49-F238E27FC236}">
                  <a16:creationId xmlns:a16="http://schemas.microsoft.com/office/drawing/2014/main" id="{BEA73B3A-C215-42D4-968E-00F2F9378B23}"/>
                </a:ext>
                <a:ext uri="{C183D7F6-B498-43B3-948B-1728B52AA6E4}">
                  <adec:decorative xmlns:adec="http://schemas.microsoft.com/office/drawing/2017/decorative" val="1"/>
                </a:ext>
              </a:extLst>
            </p:cNvPr>
            <p:cNvSpPr/>
            <p:nvPr/>
          </p:nvSpPr>
          <p:spPr>
            <a:xfrm rot="16200000">
              <a:off x="3167667" y="3744471"/>
              <a:ext cx="365760" cy="4023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516C4309-3E3C-4F82-9B68-21E171EE6805}"/>
                </a:ext>
              </a:extLst>
            </p:cNvPr>
            <p:cNvSpPr txBox="1"/>
            <p:nvPr/>
          </p:nvSpPr>
          <p:spPr>
            <a:xfrm>
              <a:off x="2541672" y="5959475"/>
              <a:ext cx="161775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Maximum size</a:t>
              </a:r>
            </a:p>
          </p:txBody>
        </p:sp>
        <p:sp>
          <p:nvSpPr>
            <p:cNvPr id="19" name="Left Brace 18">
              <a:extLst>
                <a:ext uri="{FF2B5EF4-FFF2-40B4-BE49-F238E27FC236}">
                  <a16:creationId xmlns:a16="http://schemas.microsoft.com/office/drawing/2014/main" id="{CCDA662C-07F6-4A39-A901-4FE50D943F9C}"/>
                </a:ext>
                <a:ext uri="{C183D7F6-B498-43B3-948B-1728B52AA6E4}">
                  <adec:decorative xmlns:adec="http://schemas.microsoft.com/office/drawing/2017/decorative" val="1"/>
                </a:ext>
              </a:extLst>
            </p:cNvPr>
            <p:cNvSpPr/>
            <p:nvPr/>
          </p:nvSpPr>
          <p:spPr>
            <a:xfrm rot="16200000">
              <a:off x="4417341" y="319444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E40833-A863-4295-B9AC-C641405B69D5}"/>
                </a:ext>
              </a:extLst>
            </p:cNvPr>
            <p:cNvSpPr txBox="1"/>
            <p:nvPr/>
          </p:nvSpPr>
          <p:spPr>
            <a:xfrm>
              <a:off x="3496393" y="4358992"/>
              <a:ext cx="2297424"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Launch or terminate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instances as needed</a:t>
              </a:r>
            </a:p>
          </p:txBody>
        </p:sp>
      </p:grpSp>
      <p:sp>
        <p:nvSpPr>
          <p:cNvPr id="21" name="TextBox 20">
            <a:extLst>
              <a:ext uri="{FF2B5EF4-FFF2-40B4-BE49-F238E27FC236}">
                <a16:creationId xmlns:a16="http://schemas.microsoft.com/office/drawing/2014/main" id="{232616B7-539D-4C3E-9BB5-F907722C123C}"/>
              </a:ext>
            </a:extLst>
          </p:cNvPr>
          <p:cNvSpPr txBox="1"/>
          <p:nvPr/>
        </p:nvSpPr>
        <p:spPr>
          <a:xfrm>
            <a:off x="6631661" y="2317041"/>
            <a:ext cx="5239037" cy="2246769"/>
          </a:xfrm>
          <a:prstGeom prst="rect">
            <a:avLst/>
          </a:prstGeom>
          <a:noFill/>
        </p:spPr>
        <p:txBody>
          <a:bodyPr wrap="square" rtlCol="0">
            <a:spAutoFit/>
          </a:bodyPr>
          <a:lstStyle/>
          <a:p>
            <a:r>
              <a:rPr lang="en-US" sz="2800" dirty="0"/>
              <a:t>An </a:t>
            </a:r>
            <a:r>
              <a:rPr lang="en-US" sz="2800" b="1" dirty="0">
                <a:solidFill>
                  <a:schemeClr val="accent5"/>
                </a:solidFill>
              </a:rPr>
              <a:t>Auto Scaling group </a:t>
            </a:r>
            <a:r>
              <a:rPr lang="en-US" sz="2800" dirty="0"/>
              <a:t>is a collection of EC2 instances that are treated as a logical grouping for the purposes of automatic scaling and management.</a:t>
            </a:r>
          </a:p>
        </p:txBody>
      </p:sp>
      <p:sp>
        <p:nvSpPr>
          <p:cNvPr id="5" name="Footer Placeholder 4">
            <a:extLst>
              <a:ext uri="{FF2B5EF4-FFF2-40B4-BE49-F238E27FC236}">
                <a16:creationId xmlns:a16="http://schemas.microsoft.com/office/drawing/2014/main" id="{CC7C422B-E315-4972-A0C1-ACD46D8E266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CC7E798-0435-44D7-B088-6E7FA60E23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74228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versus scaling in</a:t>
            </a:r>
          </a:p>
        </p:txBody>
      </p:sp>
      <p:grpSp>
        <p:nvGrpSpPr>
          <p:cNvPr id="6" name="Group 5" descr="elastic load balancing distributing traffic to ec2 instances in an auto scaling group.">
            <a:extLst>
              <a:ext uri="{FF2B5EF4-FFF2-40B4-BE49-F238E27FC236}">
                <a16:creationId xmlns:a16="http://schemas.microsoft.com/office/drawing/2014/main" id="{D1D6E0CF-15FC-40BE-A67A-D4DF054C9135}"/>
              </a:ext>
              <a:ext uri="{C183D7F6-B498-43B3-948B-1728B52AA6E4}">
                <adec:decorative xmlns:adec="http://schemas.microsoft.com/office/drawing/2017/decorative" val="0"/>
              </a:ext>
            </a:extLst>
          </p:cNvPr>
          <p:cNvGrpSpPr/>
          <p:nvPr/>
        </p:nvGrpSpPr>
        <p:grpSpPr>
          <a:xfrm>
            <a:off x="595745" y="1740825"/>
            <a:ext cx="10904859" cy="4473543"/>
            <a:chOff x="595745" y="1740825"/>
            <a:chExt cx="10904859" cy="4473543"/>
          </a:xfrm>
        </p:grpSpPr>
        <p:sp>
          <p:nvSpPr>
            <p:cNvPr id="84" name="Rectangle 83">
              <a:extLst>
                <a:ext uri="{FF2B5EF4-FFF2-40B4-BE49-F238E27FC236}">
                  <a16:creationId xmlns:a16="http://schemas.microsoft.com/office/drawing/2014/main" id="{95ED0EEA-C3A9-46E6-BA0E-5769156F7336}"/>
                </a:ext>
                <a:ext uri="{C183D7F6-B498-43B3-948B-1728B52AA6E4}">
                  <adec:decorative xmlns:adec="http://schemas.microsoft.com/office/drawing/2017/decorative" val="1"/>
                </a:ext>
              </a:extLst>
            </p:cNvPr>
            <p:cNvSpPr/>
            <p:nvPr/>
          </p:nvSpPr>
          <p:spPr>
            <a:xfrm>
              <a:off x="6115450" y="3759200"/>
              <a:ext cx="903464" cy="9708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Connector: Elbow 77">
              <a:extLst>
                <a:ext uri="{FF2B5EF4-FFF2-40B4-BE49-F238E27FC236}">
                  <a16:creationId xmlns:a16="http://schemas.microsoft.com/office/drawing/2014/main" id="{7FAF36AD-E2C6-42DF-9B06-970CDF4E536D}"/>
                </a:ext>
                <a:ext uri="{C183D7F6-B498-43B3-948B-1728B52AA6E4}">
                  <adec:decorative xmlns:adec="http://schemas.microsoft.com/office/drawing/2017/decorative" val="1"/>
                </a:ext>
              </a:extLst>
            </p:cNvPr>
            <p:cNvCxnSpPr>
              <a:stCxn id="47" idx="2"/>
              <a:endCxn id="57" idx="0"/>
            </p:cNvCxnSpPr>
            <p:nvPr/>
          </p:nvCxnSpPr>
          <p:spPr>
            <a:xfrm rot="5400000">
              <a:off x="8651992" y="2798134"/>
              <a:ext cx="1442997" cy="7914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FD1B6EFC-C538-4913-9F5F-614B93CB60CD}"/>
                </a:ext>
                <a:ext uri="{C183D7F6-B498-43B3-948B-1728B52AA6E4}">
                  <adec:decorative xmlns:adec="http://schemas.microsoft.com/office/drawing/2017/decorative" val="1"/>
                </a:ext>
              </a:extLst>
            </p:cNvPr>
            <p:cNvCxnSpPr>
              <a:stCxn id="47" idx="2"/>
              <a:endCxn id="58" idx="0"/>
            </p:cNvCxnSpPr>
            <p:nvPr/>
          </p:nvCxnSpPr>
          <p:spPr>
            <a:xfrm rot="16200000" flipH="1">
              <a:off x="9473144" y="2768399"/>
              <a:ext cx="1442997" cy="8508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208C48F-D8D3-47BB-9B11-46C39EECE033}"/>
                </a:ext>
                <a:ext uri="{C183D7F6-B498-43B3-948B-1728B52AA6E4}">
                  <adec:decorative xmlns:adec="http://schemas.microsoft.com/office/drawing/2017/decorative" val="1"/>
                </a:ext>
              </a:extLst>
            </p:cNvPr>
            <p:cNvCxnSpPr>
              <a:stCxn id="46" idx="2"/>
              <a:endCxn id="61" idx="0"/>
            </p:cNvCxnSpPr>
            <p:nvPr/>
          </p:nvCxnSpPr>
          <p:spPr>
            <a:xfrm rot="5400000">
              <a:off x="5438769"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4A02D08-E4D5-482F-9BAA-83F6AE915EB6}"/>
                </a:ext>
                <a:ext uri="{C183D7F6-B498-43B3-948B-1728B52AA6E4}">
                  <adec:decorative xmlns:adec="http://schemas.microsoft.com/office/drawing/2017/decorative" val="1"/>
                </a:ext>
              </a:extLst>
            </p:cNvPr>
            <p:cNvCxnSpPr>
              <a:stCxn id="46" idx="2"/>
              <a:endCxn id="62" idx="0"/>
            </p:cNvCxnSpPr>
            <p:nvPr/>
          </p:nvCxnSpPr>
          <p:spPr>
            <a:xfrm rot="16200000" flipH="1">
              <a:off x="6259921"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FDB816C-C729-4C3E-9F3B-365403A29AB0}"/>
                </a:ext>
                <a:ext uri="{C183D7F6-B498-43B3-948B-1728B52AA6E4}">
                  <adec:decorative xmlns:adec="http://schemas.microsoft.com/office/drawing/2017/decorative" val="1"/>
                </a:ext>
              </a:extLst>
            </p:cNvPr>
            <p:cNvCxnSpPr>
              <a:cxnSpLocks/>
              <a:stCxn id="46" idx="2"/>
              <a:endCxn id="65" idx="0"/>
            </p:cNvCxnSpPr>
            <p:nvPr/>
          </p:nvCxnSpPr>
          <p:spPr>
            <a:xfrm rot="5400000">
              <a:off x="5849345" y="3193843"/>
              <a:ext cx="144299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D3E7ED8-8288-4CF5-B914-FE63B44736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3114" y="1740825"/>
              <a:ext cx="731520" cy="731520"/>
            </a:xfrm>
            <a:prstGeom prst="rect">
              <a:avLst/>
            </a:prstGeom>
          </p:spPr>
        </p:pic>
        <p:pic>
          <p:nvPicPr>
            <p:cNvPr id="46" name="Graphic 45">
              <a:extLst>
                <a:ext uri="{FF2B5EF4-FFF2-40B4-BE49-F238E27FC236}">
                  <a16:creationId xmlns:a16="http://schemas.microsoft.com/office/drawing/2014/main" id="{C89C7438-6569-4BF6-B6FF-C808F7425CE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5083" y="1740825"/>
              <a:ext cx="731520" cy="731520"/>
            </a:xfrm>
            <a:prstGeom prst="rect">
              <a:avLst/>
            </a:prstGeom>
          </p:spPr>
        </p:pic>
        <p:pic>
          <p:nvPicPr>
            <p:cNvPr id="47" name="Graphic 46">
              <a:extLst>
                <a:ext uri="{FF2B5EF4-FFF2-40B4-BE49-F238E27FC236}">
                  <a16:creationId xmlns:a16="http://schemas.microsoft.com/office/drawing/2014/main" id="{A69D547B-7881-47A7-9725-008FBCCD37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3439" y="1740825"/>
              <a:ext cx="731520" cy="731520"/>
            </a:xfrm>
            <a:prstGeom prst="rect">
              <a:avLst/>
            </a:prstGeom>
          </p:spPr>
        </p:pic>
        <p:sp>
          <p:nvSpPr>
            <p:cNvPr id="4" name="TextBox 3">
              <a:extLst>
                <a:ext uri="{FF2B5EF4-FFF2-40B4-BE49-F238E27FC236}">
                  <a16:creationId xmlns:a16="http://schemas.microsoft.com/office/drawing/2014/main" id="{6173B502-52D9-4AF7-A5F9-13229286C922}"/>
                </a:ext>
              </a:extLst>
            </p:cNvPr>
            <p:cNvSpPr txBox="1"/>
            <p:nvPr/>
          </p:nvSpPr>
          <p:spPr>
            <a:xfrm>
              <a:off x="595745" y="1744765"/>
              <a:ext cx="157767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48" name="Graphic 47">
              <a:extLst>
                <a:ext uri="{FF2B5EF4-FFF2-40B4-BE49-F238E27FC236}">
                  <a16:creationId xmlns:a16="http://schemas.microsoft.com/office/drawing/2014/main" id="{7115B24A-5EED-49A7-B6CA-B024323FA9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1961" y="3915342"/>
              <a:ext cx="731520" cy="731520"/>
            </a:xfrm>
            <a:prstGeom prst="rect">
              <a:avLst/>
            </a:prstGeom>
          </p:spPr>
        </p:pic>
        <p:pic>
          <p:nvPicPr>
            <p:cNvPr id="49" name="Graphic 48">
              <a:extLst>
                <a:ext uri="{FF2B5EF4-FFF2-40B4-BE49-F238E27FC236}">
                  <a16:creationId xmlns:a16="http://schemas.microsoft.com/office/drawing/2014/main" id="{96D8CCF6-628A-44BA-9AF7-7BE8E3E31D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4266" y="3915342"/>
              <a:ext cx="731520" cy="731520"/>
            </a:xfrm>
            <a:prstGeom prst="rect">
              <a:avLst/>
            </a:prstGeom>
          </p:spPr>
        </p:pic>
        <p:sp>
          <p:nvSpPr>
            <p:cNvPr id="55" name="Rectangle 54">
              <a:extLst>
                <a:ext uri="{FF2B5EF4-FFF2-40B4-BE49-F238E27FC236}">
                  <a16:creationId xmlns:a16="http://schemas.microsoft.com/office/drawing/2014/main" id="{12448AC0-F7B7-4442-B0DB-CA8844C1B4F3}"/>
                </a:ext>
                <a:ext uri="{C183D7F6-B498-43B3-948B-1728B52AA6E4}">
                  <adec:decorative xmlns:adec="http://schemas.microsoft.com/office/drawing/2017/decorative" val="1"/>
                </a:ext>
              </a:extLst>
            </p:cNvPr>
            <p:cNvSpPr/>
            <p:nvPr/>
          </p:nvSpPr>
          <p:spPr>
            <a:xfrm>
              <a:off x="1825400" y="3429000"/>
              <a:ext cx="3006949" cy="165810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57" name="Graphic 56">
              <a:extLst>
                <a:ext uri="{FF2B5EF4-FFF2-40B4-BE49-F238E27FC236}">
                  <a16:creationId xmlns:a16="http://schemas.microsoft.com/office/drawing/2014/main" id="{36CD7D27-EFAA-41A0-B60E-4A3D3866D25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2021" y="3915342"/>
              <a:ext cx="731520" cy="731520"/>
            </a:xfrm>
            <a:prstGeom prst="rect">
              <a:avLst/>
            </a:prstGeom>
          </p:spPr>
        </p:pic>
        <p:pic>
          <p:nvPicPr>
            <p:cNvPr id="58" name="Graphic 57">
              <a:extLst>
                <a:ext uri="{FF2B5EF4-FFF2-40B4-BE49-F238E27FC236}">
                  <a16:creationId xmlns:a16="http://schemas.microsoft.com/office/drawing/2014/main" id="{D92E754E-1A14-4CAA-A7A1-3BDA700F1EF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4326" y="3915342"/>
              <a:ext cx="731520" cy="731520"/>
            </a:xfrm>
            <a:prstGeom prst="rect">
              <a:avLst/>
            </a:prstGeom>
          </p:spPr>
        </p:pic>
        <p:sp>
          <p:nvSpPr>
            <p:cNvPr id="59" name="Rectangle 58">
              <a:extLst>
                <a:ext uri="{FF2B5EF4-FFF2-40B4-BE49-F238E27FC236}">
                  <a16:creationId xmlns:a16="http://schemas.microsoft.com/office/drawing/2014/main" id="{C119356B-0D8A-4A90-83C7-C29B3F9AE79C}"/>
                </a:ext>
                <a:ext uri="{C183D7F6-B498-43B3-948B-1728B52AA6E4}">
                  <adec:decorative xmlns:adec="http://schemas.microsoft.com/office/drawing/2017/decorative" val="1"/>
                </a:ext>
              </a:extLst>
            </p:cNvPr>
            <p:cNvSpPr/>
            <p:nvPr/>
          </p:nvSpPr>
          <p:spPr>
            <a:xfrm>
              <a:off x="8295460" y="3429000"/>
              <a:ext cx="3006949" cy="1658104"/>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0" name="Graphic 59">
              <a:extLst>
                <a:ext uri="{FF2B5EF4-FFF2-40B4-BE49-F238E27FC236}">
                  <a16:creationId xmlns:a16="http://schemas.microsoft.com/office/drawing/2014/main" id="{37CF1BEF-6D7E-4D39-8D94-4D67A9C70F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3834" y="3429000"/>
              <a:ext cx="330200" cy="330200"/>
            </a:xfrm>
            <a:prstGeom prst="rect">
              <a:avLst/>
            </a:prstGeom>
          </p:spPr>
        </p:pic>
        <p:pic>
          <p:nvPicPr>
            <p:cNvPr id="61" name="Graphic 60">
              <a:extLst>
                <a:ext uri="{FF2B5EF4-FFF2-40B4-BE49-F238E27FC236}">
                  <a16:creationId xmlns:a16="http://schemas.microsoft.com/office/drawing/2014/main" id="{46299D71-2C44-482D-BC67-386AA4F75E6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3930" y="3915342"/>
              <a:ext cx="731520" cy="731520"/>
            </a:xfrm>
            <a:prstGeom prst="rect">
              <a:avLst/>
            </a:prstGeom>
          </p:spPr>
        </p:pic>
        <p:pic>
          <p:nvPicPr>
            <p:cNvPr id="62" name="Graphic 61">
              <a:extLst>
                <a:ext uri="{FF2B5EF4-FFF2-40B4-BE49-F238E27FC236}">
                  <a16:creationId xmlns:a16="http://schemas.microsoft.com/office/drawing/2014/main" id="{B6F3F626-60F4-4777-8FB6-DE55A5D6AF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6235" y="3915342"/>
              <a:ext cx="731520" cy="731520"/>
            </a:xfrm>
            <a:prstGeom prst="rect">
              <a:avLst/>
            </a:prstGeom>
          </p:spPr>
        </p:pic>
        <p:sp>
          <p:nvSpPr>
            <p:cNvPr id="63" name="Rectangle 62">
              <a:extLst>
                <a:ext uri="{FF2B5EF4-FFF2-40B4-BE49-F238E27FC236}">
                  <a16:creationId xmlns:a16="http://schemas.microsoft.com/office/drawing/2014/main" id="{916F304B-53E7-463C-B37C-245D9987B941}"/>
                </a:ext>
                <a:ext uri="{C183D7F6-B498-43B3-948B-1728B52AA6E4}">
                  <adec:decorative xmlns:adec="http://schemas.microsoft.com/office/drawing/2017/decorative" val="1"/>
                </a:ext>
              </a:extLst>
            </p:cNvPr>
            <p:cNvSpPr/>
            <p:nvPr/>
          </p:nvSpPr>
          <p:spPr>
            <a:xfrm>
              <a:off x="5067369" y="3458367"/>
              <a:ext cx="3006949" cy="162873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4" name="Graphic 63">
              <a:extLst>
                <a:ext uri="{FF2B5EF4-FFF2-40B4-BE49-F238E27FC236}">
                  <a16:creationId xmlns:a16="http://schemas.microsoft.com/office/drawing/2014/main" id="{ED80AA98-1D52-4D4B-8A56-33005A25B1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5743" y="3429000"/>
              <a:ext cx="330200" cy="330200"/>
            </a:xfrm>
            <a:prstGeom prst="rect">
              <a:avLst/>
            </a:prstGeom>
          </p:spPr>
        </p:pic>
        <p:pic>
          <p:nvPicPr>
            <p:cNvPr id="65" name="Graphic 64">
              <a:extLst>
                <a:ext uri="{FF2B5EF4-FFF2-40B4-BE49-F238E27FC236}">
                  <a16:creationId xmlns:a16="http://schemas.microsoft.com/office/drawing/2014/main" id="{43E0B55F-6A6C-4D9B-B0A4-A0558AA051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083" y="3915342"/>
              <a:ext cx="731520" cy="731520"/>
            </a:xfrm>
            <a:prstGeom prst="rect">
              <a:avLst/>
            </a:prstGeom>
          </p:spPr>
        </p:pic>
        <p:cxnSp>
          <p:nvCxnSpPr>
            <p:cNvPr id="67" name="Connector: Elbow 66">
              <a:extLst>
                <a:ext uri="{FF2B5EF4-FFF2-40B4-BE49-F238E27FC236}">
                  <a16:creationId xmlns:a16="http://schemas.microsoft.com/office/drawing/2014/main" id="{9BA6695B-1875-45D8-ADE2-AB9B76AEF352}"/>
                </a:ext>
                <a:ext uri="{C183D7F6-B498-43B3-948B-1728B52AA6E4}">
                  <adec:decorative xmlns:adec="http://schemas.microsoft.com/office/drawing/2017/decorative" val="1"/>
                </a:ext>
              </a:extLst>
            </p:cNvPr>
            <p:cNvCxnSpPr>
              <a:stCxn id="45" idx="2"/>
              <a:endCxn id="48" idx="0"/>
            </p:cNvCxnSpPr>
            <p:nvPr/>
          </p:nvCxnSpPr>
          <p:spPr>
            <a:xfrm rot="5400000">
              <a:off x="2196800"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87FC4C8-3BCB-46E6-9C66-0503B5DF30E3}"/>
                </a:ext>
                <a:ext uri="{C183D7F6-B498-43B3-948B-1728B52AA6E4}">
                  <adec:decorative xmlns:adec="http://schemas.microsoft.com/office/drawing/2017/decorative" val="1"/>
                </a:ext>
              </a:extLst>
            </p:cNvPr>
            <p:cNvCxnSpPr>
              <a:stCxn id="45" idx="2"/>
              <a:endCxn id="49" idx="0"/>
            </p:cNvCxnSpPr>
            <p:nvPr/>
          </p:nvCxnSpPr>
          <p:spPr>
            <a:xfrm rot="16200000" flipH="1">
              <a:off x="3017952"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51E1A57-AD85-4720-BCA8-90D5EF793046}"/>
                </a:ext>
              </a:extLst>
            </p:cNvPr>
            <p:cNvSpPr txBox="1"/>
            <p:nvPr/>
          </p:nvSpPr>
          <p:spPr>
            <a:xfrm>
              <a:off x="5579073"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56" name="Graphic 55">
              <a:extLst>
                <a:ext uri="{FF2B5EF4-FFF2-40B4-BE49-F238E27FC236}">
                  <a16:creationId xmlns:a16="http://schemas.microsoft.com/office/drawing/2014/main" id="{DDB1438A-1933-45DC-9CA9-5D18C95941F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3774" y="3429000"/>
              <a:ext cx="330200" cy="330200"/>
            </a:xfrm>
            <a:prstGeom prst="rect">
              <a:avLst/>
            </a:prstGeom>
          </p:spPr>
        </p:pic>
        <p:sp>
          <p:nvSpPr>
            <p:cNvPr id="82" name="TextBox 81">
              <a:extLst>
                <a:ext uri="{FF2B5EF4-FFF2-40B4-BE49-F238E27FC236}">
                  <a16:creationId xmlns:a16="http://schemas.microsoft.com/office/drawing/2014/main" id="{F40911D4-51EA-48AD-9CEE-ECD702CD1FE1}"/>
                </a:ext>
              </a:extLst>
            </p:cNvPr>
            <p:cNvSpPr txBox="1"/>
            <p:nvPr/>
          </p:nvSpPr>
          <p:spPr>
            <a:xfrm>
              <a:off x="2374052"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3" name="TextBox 82">
              <a:extLst>
                <a:ext uri="{FF2B5EF4-FFF2-40B4-BE49-F238E27FC236}">
                  <a16:creationId xmlns:a16="http://schemas.microsoft.com/office/drawing/2014/main" id="{DD3D1B39-94B6-4818-995D-D057203EAFEA}"/>
                </a:ext>
              </a:extLst>
            </p:cNvPr>
            <p:cNvSpPr txBox="1"/>
            <p:nvPr/>
          </p:nvSpPr>
          <p:spPr>
            <a:xfrm>
              <a:off x="8847391"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5" name="TextBox 84">
              <a:extLst>
                <a:ext uri="{FF2B5EF4-FFF2-40B4-BE49-F238E27FC236}">
                  <a16:creationId xmlns:a16="http://schemas.microsoft.com/office/drawing/2014/main" id="{5A291974-7D8A-4EDA-95E8-E9E70FC2CB5F}"/>
                </a:ext>
              </a:extLst>
            </p:cNvPr>
            <p:cNvSpPr txBox="1"/>
            <p:nvPr/>
          </p:nvSpPr>
          <p:spPr>
            <a:xfrm>
              <a:off x="1771397" y="5260261"/>
              <a:ext cx="3114955"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Base configuration</a:t>
              </a:r>
            </a:p>
          </p:txBody>
        </p:sp>
        <p:sp>
          <p:nvSpPr>
            <p:cNvPr id="86" name="TextBox 85">
              <a:extLst>
                <a:ext uri="{FF2B5EF4-FFF2-40B4-BE49-F238E27FC236}">
                  <a16:creationId xmlns:a16="http://schemas.microsoft.com/office/drawing/2014/main" id="{20AE84F6-0442-4B77-8816-C240D603D2C7}"/>
                </a:ext>
              </a:extLst>
            </p:cNvPr>
            <p:cNvSpPr txBox="1"/>
            <p:nvPr/>
          </p:nvSpPr>
          <p:spPr>
            <a:xfrm>
              <a:off x="5093455" y="5260261"/>
              <a:ext cx="2967479"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out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(launch instances)</a:t>
              </a:r>
            </a:p>
          </p:txBody>
        </p:sp>
        <p:sp>
          <p:nvSpPr>
            <p:cNvPr id="87" name="TextBox 86">
              <a:extLst>
                <a:ext uri="{FF2B5EF4-FFF2-40B4-BE49-F238E27FC236}">
                  <a16:creationId xmlns:a16="http://schemas.microsoft.com/office/drawing/2014/main" id="{9E4C9153-20AB-441D-82C3-9BA5C4A184F0}"/>
                </a:ext>
              </a:extLst>
            </p:cNvPr>
            <p:cNvSpPr txBox="1"/>
            <p:nvPr/>
          </p:nvSpPr>
          <p:spPr>
            <a:xfrm>
              <a:off x="8037797" y="5260261"/>
              <a:ext cx="3462807"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in</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(terminate instances)</a:t>
              </a:r>
            </a:p>
          </p:txBody>
        </p:sp>
      </p:grpSp>
      <p:sp>
        <p:nvSpPr>
          <p:cNvPr id="2" name="Footer Placeholder 1">
            <a:extLst>
              <a:ext uri="{FF2B5EF4-FFF2-40B4-BE49-F238E27FC236}">
                <a16:creationId xmlns:a16="http://schemas.microsoft.com/office/drawing/2014/main" id="{9356CE04-B288-4C3F-A13E-24BB37F8160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948E676D-FFDD-4C3A-9A1E-470CE1F2BF0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EE8AEF-F9E7-46C4-B898-94B3E02A09F4}"/>
              </a:ext>
            </a:extLst>
          </p:cNvPr>
          <p:cNvSpPr>
            <a:spLocks noGrp="1"/>
          </p:cNvSpPr>
          <p:nvPr>
            <p:ph type="title"/>
          </p:nvPr>
        </p:nvSpPr>
        <p:spPr/>
        <p:txBody>
          <a:bodyPr/>
          <a:lstStyle/>
          <a:p>
            <a:r>
              <a:rPr lang="en-US" dirty="0"/>
              <a:t>How Amazon EC2 Auto Scaling works</a:t>
            </a:r>
          </a:p>
        </p:txBody>
      </p:sp>
      <p:grpSp>
        <p:nvGrpSpPr>
          <p:cNvPr id="66" name="Group 65">
            <a:extLst>
              <a:ext uri="{FF2B5EF4-FFF2-40B4-BE49-F238E27FC236}">
                <a16:creationId xmlns:a16="http://schemas.microsoft.com/office/drawing/2014/main" id="{FB39DB56-2E0E-495B-9FFF-079395C2B668}"/>
              </a:ext>
              <a:ext uri="{C183D7F6-B498-43B3-948B-1728B52AA6E4}">
                <adec:decorative xmlns:adec="http://schemas.microsoft.com/office/drawing/2017/decorative" val="1"/>
              </a:ext>
            </a:extLst>
          </p:cNvPr>
          <p:cNvGrpSpPr/>
          <p:nvPr/>
        </p:nvGrpSpPr>
        <p:grpSpPr>
          <a:xfrm>
            <a:off x="845127" y="1278309"/>
            <a:ext cx="2468880" cy="4841650"/>
            <a:chOff x="845127" y="1278309"/>
            <a:chExt cx="2468880" cy="4841650"/>
          </a:xfrm>
        </p:grpSpPr>
        <p:sp>
          <p:nvSpPr>
            <p:cNvPr id="15" name="TextBox 14">
              <a:extLst>
                <a:ext uri="{FF2B5EF4-FFF2-40B4-BE49-F238E27FC236}">
                  <a16:creationId xmlns:a16="http://schemas.microsoft.com/office/drawing/2014/main" id="{E5CED393-7788-488F-A91B-6590A01E2920}"/>
                </a:ext>
              </a:extLst>
            </p:cNvPr>
            <p:cNvSpPr txBox="1"/>
            <p:nvPr/>
          </p:nvSpPr>
          <p:spPr>
            <a:xfrm>
              <a:off x="1566446" y="1278309"/>
              <a:ext cx="1026243"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a:t>
              </a:r>
            </a:p>
          </p:txBody>
        </p:sp>
        <p:grpSp>
          <p:nvGrpSpPr>
            <p:cNvPr id="26" name="Group 25">
              <a:extLst>
                <a:ext uri="{FF2B5EF4-FFF2-40B4-BE49-F238E27FC236}">
                  <a16:creationId xmlns:a16="http://schemas.microsoft.com/office/drawing/2014/main" id="{7AE4C5F1-D55E-4634-A355-872BD9BA7690}"/>
                </a:ext>
                <a:ext uri="{C183D7F6-B498-43B3-948B-1728B52AA6E4}">
                  <adec:decorative xmlns:adec="http://schemas.microsoft.com/office/drawing/2017/decorative" val="1"/>
                </a:ext>
              </a:extLst>
            </p:cNvPr>
            <p:cNvGrpSpPr/>
            <p:nvPr/>
          </p:nvGrpSpPr>
          <p:grpSpPr>
            <a:xfrm>
              <a:off x="1104748" y="1801529"/>
              <a:ext cx="1949638" cy="1668507"/>
              <a:chOff x="1005003" y="1898512"/>
              <a:chExt cx="1949638" cy="1668507"/>
            </a:xfrm>
          </p:grpSpPr>
          <p:pic>
            <p:nvPicPr>
              <p:cNvPr id="7" name="Graphic 6">
                <a:extLst>
                  <a:ext uri="{FF2B5EF4-FFF2-40B4-BE49-F238E27FC236}">
                    <a16:creationId xmlns:a16="http://schemas.microsoft.com/office/drawing/2014/main" id="{7225EB3F-BAE6-4E01-8BD7-ECA6B977F3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03" y="1898512"/>
                <a:ext cx="640080" cy="640080"/>
              </a:xfrm>
              <a:prstGeom prst="rect">
                <a:avLst/>
              </a:prstGeom>
            </p:spPr>
          </p:pic>
          <p:pic>
            <p:nvPicPr>
              <p:cNvPr id="8" name="Graphic 7">
                <a:extLst>
                  <a:ext uri="{FF2B5EF4-FFF2-40B4-BE49-F238E27FC236}">
                    <a16:creationId xmlns:a16="http://schemas.microsoft.com/office/drawing/2014/main" id="{D74BDC09-86DE-4936-92A1-9D28A621A9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66788" y="2538592"/>
                <a:ext cx="640080" cy="640080"/>
              </a:xfrm>
              <a:prstGeom prst="rect">
                <a:avLst/>
              </a:prstGeom>
            </p:spPr>
          </p:pic>
          <p:sp>
            <p:nvSpPr>
              <p:cNvPr id="18" name="TextBox 17">
                <a:extLst>
                  <a:ext uri="{FF2B5EF4-FFF2-40B4-BE49-F238E27FC236}">
                    <a16:creationId xmlns:a16="http://schemas.microsoft.com/office/drawing/2014/main" id="{B23D93BE-34D8-43F7-B916-ACB7343FE6B2}"/>
                  </a:ext>
                </a:extLst>
              </p:cNvPr>
              <p:cNvSpPr txBox="1"/>
              <p:nvPr/>
            </p:nvSpPr>
            <p:spPr>
              <a:xfrm>
                <a:off x="1059585" y="2557712"/>
                <a:ext cx="53091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sp>
            <p:nvSpPr>
              <p:cNvPr id="19" name="TextBox 18">
                <a:extLst>
                  <a:ext uri="{FF2B5EF4-FFF2-40B4-BE49-F238E27FC236}">
                    <a16:creationId xmlns:a16="http://schemas.microsoft.com/office/drawing/2014/main" id="{897A2362-B2D2-490C-A08C-1E1A46C076ED}"/>
                  </a:ext>
                </a:extLst>
              </p:cNvPr>
              <p:cNvSpPr txBox="1"/>
              <p:nvPr/>
            </p:nvSpPr>
            <p:spPr>
              <a:xfrm>
                <a:off x="1619019" y="3228465"/>
                <a:ext cx="133562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24" name="Connector: Elbow 23">
                <a:extLst>
                  <a:ext uri="{FF2B5EF4-FFF2-40B4-BE49-F238E27FC236}">
                    <a16:creationId xmlns:a16="http://schemas.microsoft.com/office/drawing/2014/main" id="{2969F6D9-C711-4E4E-98FD-12B1C0031452}"/>
                  </a:ext>
                </a:extLst>
              </p:cNvPr>
              <p:cNvCxnSpPr>
                <a:stCxn id="7" idx="3"/>
                <a:endCxn id="8" idx="0"/>
              </p:cNvCxnSpPr>
              <p:nvPr/>
            </p:nvCxnSpPr>
            <p:spPr>
              <a:xfrm>
                <a:off x="1645083" y="2218552"/>
                <a:ext cx="641745" cy="320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0DAECBEB-2C35-4EF4-883F-7C131854F806}"/>
                </a:ext>
                <a:ext uri="{C183D7F6-B498-43B3-948B-1728B52AA6E4}">
                  <adec:decorative xmlns:adec="http://schemas.microsoft.com/office/drawing/2017/decorative" val="1"/>
                </a:ext>
              </a:extLst>
            </p:cNvPr>
            <p:cNvGrpSpPr/>
            <p:nvPr/>
          </p:nvGrpSpPr>
          <p:grpSpPr>
            <a:xfrm>
              <a:off x="845127" y="4100589"/>
              <a:ext cx="2468880" cy="2019370"/>
              <a:chOff x="845127" y="4100589"/>
              <a:chExt cx="2468880" cy="2019370"/>
            </a:xfrm>
          </p:grpSpPr>
          <p:sp>
            <p:nvSpPr>
              <p:cNvPr id="22" name="Rectangle 21">
                <a:extLst>
                  <a:ext uri="{FF2B5EF4-FFF2-40B4-BE49-F238E27FC236}">
                    <a16:creationId xmlns:a16="http://schemas.microsoft.com/office/drawing/2014/main" id="{DA70D74D-A163-4F8D-8387-DEA1839A36F7}"/>
                  </a:ext>
                </a:extLst>
              </p:cNvPr>
              <p:cNvSpPr/>
              <p:nvPr/>
            </p:nvSpPr>
            <p:spPr>
              <a:xfrm>
                <a:off x="845127" y="4565479"/>
                <a:ext cx="2468880" cy="155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AMI</a:t>
                </a:r>
              </a:p>
              <a:p>
                <a:pPr marL="285750" indent="-285750">
                  <a:buFont typeface="Arial" panose="020B0604020202020204" pitchFamily="34" charset="0"/>
                  <a:buChar char="•"/>
                </a:pPr>
                <a:r>
                  <a:rPr lang="en-US" dirty="0">
                    <a:solidFill>
                      <a:schemeClr val="tx1"/>
                    </a:solidFill>
                  </a:rPr>
                  <a:t>Instance type</a:t>
                </a:r>
              </a:p>
              <a:p>
                <a:pPr marL="285750" indent="-285750">
                  <a:buFont typeface="Arial" panose="020B0604020202020204" pitchFamily="34" charset="0"/>
                  <a:buChar char="•"/>
                </a:pPr>
                <a:r>
                  <a:rPr lang="en-US" dirty="0">
                    <a:solidFill>
                      <a:schemeClr val="tx1"/>
                    </a:solidFill>
                  </a:rPr>
                  <a:t>IAM role</a:t>
                </a:r>
              </a:p>
              <a:p>
                <a:pPr marL="285750" indent="-285750">
                  <a:buFont typeface="Arial" panose="020B0604020202020204" pitchFamily="34" charset="0"/>
                  <a:buChar char="•"/>
                </a:pPr>
                <a:r>
                  <a:rPr lang="en-US" dirty="0">
                    <a:solidFill>
                      <a:schemeClr val="tx1"/>
                    </a:solidFill>
                  </a:rPr>
                  <a:t>Security groups</a:t>
                </a:r>
              </a:p>
              <a:p>
                <a:pPr marL="285750" indent="-285750">
                  <a:buFont typeface="Arial" panose="020B0604020202020204" pitchFamily="34" charset="0"/>
                  <a:buChar char="•"/>
                </a:pPr>
                <a:r>
                  <a:rPr lang="en-US" dirty="0">
                    <a:solidFill>
                      <a:schemeClr val="tx1"/>
                    </a:solidFill>
                  </a:rPr>
                  <a:t>EBS volumes</a:t>
                </a:r>
              </a:p>
            </p:txBody>
          </p:sp>
          <p:sp>
            <p:nvSpPr>
              <p:cNvPr id="33" name="Rectangle 32">
                <a:extLst>
                  <a:ext uri="{FF2B5EF4-FFF2-40B4-BE49-F238E27FC236}">
                    <a16:creationId xmlns:a16="http://schemas.microsoft.com/office/drawing/2014/main" id="{7F036BEE-5D26-4627-A126-61726B430F2A}"/>
                  </a:ext>
                </a:extLst>
              </p:cNvPr>
              <p:cNvSpPr/>
              <p:nvPr/>
            </p:nvSpPr>
            <p:spPr>
              <a:xfrm>
                <a:off x="845127"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Launch configuration</a:t>
                </a:r>
              </a:p>
            </p:txBody>
          </p:sp>
        </p:grpSp>
      </p:grpSp>
      <p:grpSp>
        <p:nvGrpSpPr>
          <p:cNvPr id="70" name="Group 69">
            <a:extLst>
              <a:ext uri="{FF2B5EF4-FFF2-40B4-BE49-F238E27FC236}">
                <a16:creationId xmlns:a16="http://schemas.microsoft.com/office/drawing/2014/main" id="{4984ECAB-F2B5-4259-B0E3-7EC16CDD3E61}"/>
              </a:ext>
              <a:ext uri="{C183D7F6-B498-43B3-948B-1728B52AA6E4}">
                <adec:decorative xmlns:adec="http://schemas.microsoft.com/office/drawing/2017/decorative" val="1"/>
              </a:ext>
            </a:extLst>
          </p:cNvPr>
          <p:cNvGrpSpPr/>
          <p:nvPr/>
        </p:nvGrpSpPr>
        <p:grpSpPr>
          <a:xfrm>
            <a:off x="3314007" y="1278309"/>
            <a:ext cx="4496707" cy="4092250"/>
            <a:chOff x="3314007" y="1278309"/>
            <a:chExt cx="4496707" cy="4092250"/>
          </a:xfrm>
        </p:grpSpPr>
        <p:grpSp>
          <p:nvGrpSpPr>
            <p:cNvPr id="67" name="Group 66">
              <a:extLst>
                <a:ext uri="{FF2B5EF4-FFF2-40B4-BE49-F238E27FC236}">
                  <a16:creationId xmlns:a16="http://schemas.microsoft.com/office/drawing/2014/main" id="{842DC58D-37CB-4FE6-8514-944291D44195}"/>
                </a:ext>
              </a:extLst>
            </p:cNvPr>
            <p:cNvGrpSpPr/>
            <p:nvPr/>
          </p:nvGrpSpPr>
          <p:grpSpPr>
            <a:xfrm>
              <a:off x="4332067" y="1278309"/>
              <a:ext cx="3478647" cy="4092250"/>
              <a:chOff x="4332067" y="1278309"/>
              <a:chExt cx="3478647" cy="4092250"/>
            </a:xfrm>
          </p:grpSpPr>
          <p:grpSp>
            <p:nvGrpSpPr>
              <p:cNvPr id="25" name="Group 24">
                <a:extLst>
                  <a:ext uri="{FF2B5EF4-FFF2-40B4-BE49-F238E27FC236}">
                    <a16:creationId xmlns:a16="http://schemas.microsoft.com/office/drawing/2014/main" id="{A170ECA5-556C-4E22-A117-85E6780F2A3A}"/>
                  </a:ext>
                  <a:ext uri="{C183D7F6-B498-43B3-948B-1728B52AA6E4}">
                    <adec:decorative xmlns:adec="http://schemas.microsoft.com/office/drawing/2017/decorative" val="1"/>
                  </a:ext>
                </a:extLst>
              </p:cNvPr>
              <p:cNvGrpSpPr/>
              <p:nvPr/>
            </p:nvGrpSpPr>
            <p:grpSpPr>
              <a:xfrm>
                <a:off x="4332067" y="1801529"/>
                <a:ext cx="3478647" cy="2069610"/>
                <a:chOff x="3878117" y="2165596"/>
                <a:chExt cx="3478647" cy="2069610"/>
              </a:xfrm>
            </p:grpSpPr>
            <p:sp>
              <p:nvSpPr>
                <p:cNvPr id="9" name="Rectangle 8">
                  <a:extLst>
                    <a:ext uri="{FF2B5EF4-FFF2-40B4-BE49-F238E27FC236}">
                      <a16:creationId xmlns:a16="http://schemas.microsoft.com/office/drawing/2014/main" id="{F9B77BFF-74B9-4349-84C2-17056E751922}"/>
                    </a:ext>
                  </a:extLst>
                </p:cNvPr>
                <p:cNvSpPr/>
                <p:nvPr/>
              </p:nvSpPr>
              <p:spPr>
                <a:xfrm>
                  <a:off x="3878117" y="2165596"/>
                  <a:ext cx="3478647" cy="206961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sp>
              <p:nvSpPr>
                <p:cNvPr id="10" name="Rectangle 9">
                  <a:extLst>
                    <a:ext uri="{FF2B5EF4-FFF2-40B4-BE49-F238E27FC236}">
                      <a16:creationId xmlns:a16="http://schemas.microsoft.com/office/drawing/2014/main" id="{03CF3428-B0B9-4FC8-A645-6A6C13DE6A2F}"/>
                    </a:ext>
                  </a:extLst>
                </p:cNvPr>
                <p:cNvSpPr/>
                <p:nvPr/>
              </p:nvSpPr>
              <p:spPr>
                <a:xfrm>
                  <a:off x="4390737" y="2601545"/>
                  <a:ext cx="2799772" cy="1499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sp>
              <p:nvSpPr>
                <p:cNvPr id="11" name="Rectangle 10">
                  <a:extLst>
                    <a:ext uri="{FF2B5EF4-FFF2-40B4-BE49-F238E27FC236}">
                      <a16:creationId xmlns:a16="http://schemas.microsoft.com/office/drawing/2014/main" id="{368D97B9-99C5-453F-A25B-BB744805E1E1}"/>
                    </a:ext>
                  </a:extLst>
                </p:cNvPr>
                <p:cNvSpPr/>
                <p:nvPr/>
              </p:nvSpPr>
              <p:spPr>
                <a:xfrm>
                  <a:off x="5041909" y="3007106"/>
                  <a:ext cx="1940782" cy="941439"/>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12" name="Graphic 11">
                  <a:extLst>
                    <a:ext uri="{FF2B5EF4-FFF2-40B4-BE49-F238E27FC236}">
                      <a16:creationId xmlns:a16="http://schemas.microsoft.com/office/drawing/2014/main" id="{3EA38567-1231-44B6-A05B-A8EAA7177EF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5140" y="3007106"/>
                  <a:ext cx="274320" cy="274320"/>
                </a:xfrm>
                <a:prstGeom prst="rect">
                  <a:avLst/>
                </a:prstGeom>
              </p:spPr>
            </p:pic>
            <p:pic>
              <p:nvPicPr>
                <p:cNvPr id="13" name="Graphic 12">
                  <a:extLst>
                    <a:ext uri="{FF2B5EF4-FFF2-40B4-BE49-F238E27FC236}">
                      <a16:creationId xmlns:a16="http://schemas.microsoft.com/office/drawing/2014/main" id="{122D83D9-3550-4785-B2A1-ABAABEEA891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78118" y="2165596"/>
                  <a:ext cx="457200" cy="457200"/>
                </a:xfrm>
                <a:prstGeom prst="rect">
                  <a:avLst/>
                </a:prstGeom>
              </p:spPr>
            </p:pic>
            <p:pic>
              <p:nvPicPr>
                <p:cNvPr id="14" name="Graphic 13">
                  <a:extLst>
                    <a:ext uri="{FF2B5EF4-FFF2-40B4-BE49-F238E27FC236}">
                      <a16:creationId xmlns:a16="http://schemas.microsoft.com/office/drawing/2014/main" id="{944A97A9-4F9C-45CD-B59B-6D939F7E4D9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0738" y="2599186"/>
                  <a:ext cx="457200" cy="457200"/>
                </a:xfrm>
                <a:prstGeom prst="rect">
                  <a:avLst/>
                </a:prstGeom>
              </p:spPr>
            </p:pic>
          </p:grpSp>
          <p:sp>
            <p:nvSpPr>
              <p:cNvPr id="16" name="TextBox 15">
                <a:extLst>
                  <a:ext uri="{FF2B5EF4-FFF2-40B4-BE49-F238E27FC236}">
                    <a16:creationId xmlns:a16="http://schemas.microsoft.com/office/drawing/2014/main" id="{EB02E5CE-B20C-4B7B-A26A-E67FEC77BFF6}"/>
                  </a:ext>
                </a:extLst>
              </p:cNvPr>
              <p:cNvSpPr txBox="1"/>
              <p:nvPr/>
            </p:nvSpPr>
            <p:spPr>
              <a:xfrm>
                <a:off x="5466898" y="1278309"/>
                <a:ext cx="120898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Where</a:t>
                </a:r>
              </a:p>
            </p:txBody>
          </p:sp>
          <p:grpSp>
            <p:nvGrpSpPr>
              <p:cNvPr id="51" name="Group 50">
                <a:extLst>
                  <a:ext uri="{FF2B5EF4-FFF2-40B4-BE49-F238E27FC236}">
                    <a16:creationId xmlns:a16="http://schemas.microsoft.com/office/drawing/2014/main" id="{5C28FB4F-529D-4A9E-B85C-C6F35BA587E2}"/>
                  </a:ext>
                  <a:ext uri="{C183D7F6-B498-43B3-948B-1728B52AA6E4}">
                    <adec:decorative xmlns:adec="http://schemas.microsoft.com/office/drawing/2017/decorative" val="1"/>
                  </a:ext>
                </a:extLst>
              </p:cNvPr>
              <p:cNvGrpSpPr/>
              <p:nvPr/>
            </p:nvGrpSpPr>
            <p:grpSpPr>
              <a:xfrm>
                <a:off x="4836950" y="4100589"/>
                <a:ext cx="2468880" cy="1269970"/>
                <a:chOff x="4836950" y="4100589"/>
                <a:chExt cx="2468880" cy="1269970"/>
              </a:xfrm>
            </p:grpSpPr>
            <p:sp>
              <p:nvSpPr>
                <p:cNvPr id="27" name="Rectangle 26">
                  <a:extLst>
                    <a:ext uri="{FF2B5EF4-FFF2-40B4-BE49-F238E27FC236}">
                      <a16:creationId xmlns:a16="http://schemas.microsoft.com/office/drawing/2014/main" id="{ABB1126B-15E5-494C-BE73-DE385B4A598D}"/>
                    </a:ext>
                  </a:extLst>
                </p:cNvPr>
                <p:cNvSpPr/>
                <p:nvPr/>
              </p:nvSpPr>
              <p:spPr>
                <a:xfrm>
                  <a:off x="4836950" y="4565479"/>
                  <a:ext cx="2468880" cy="80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VPC and subnets</a:t>
                  </a:r>
                </a:p>
                <a:p>
                  <a:pPr marL="285750" indent="-285750">
                    <a:buFont typeface="Arial" panose="020B0604020202020204" pitchFamily="34" charset="0"/>
                    <a:buChar char="•"/>
                  </a:pPr>
                  <a:r>
                    <a:rPr lang="en-US" dirty="0">
                      <a:solidFill>
                        <a:schemeClr val="tx1"/>
                      </a:solidFill>
                    </a:rPr>
                    <a:t>Load balancer</a:t>
                  </a:r>
                </a:p>
              </p:txBody>
            </p:sp>
            <p:sp>
              <p:nvSpPr>
                <p:cNvPr id="34" name="Rectangle 33">
                  <a:extLst>
                    <a:ext uri="{FF2B5EF4-FFF2-40B4-BE49-F238E27FC236}">
                      <a16:creationId xmlns:a16="http://schemas.microsoft.com/office/drawing/2014/main" id="{DDD14448-CEB0-45B6-934B-6992F5339E8C}"/>
                    </a:ext>
                  </a:extLst>
                </p:cNvPr>
                <p:cNvSpPr/>
                <p:nvPr/>
              </p:nvSpPr>
              <p:spPr>
                <a:xfrm>
                  <a:off x="4836950"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Auto Scaling group</a:t>
                  </a:r>
                </a:p>
              </p:txBody>
            </p:sp>
          </p:grpSp>
        </p:grpSp>
        <p:cxnSp>
          <p:nvCxnSpPr>
            <p:cNvPr id="44" name="Straight Arrow Connector 43">
              <a:extLst>
                <a:ext uri="{FF2B5EF4-FFF2-40B4-BE49-F238E27FC236}">
                  <a16:creationId xmlns:a16="http://schemas.microsoft.com/office/drawing/2014/main" id="{D0E88870-CA4B-4288-A55D-E9A01E467865}"/>
                </a:ext>
                <a:ext uri="{C183D7F6-B498-43B3-948B-1728B52AA6E4}">
                  <adec:decorative xmlns:adec="http://schemas.microsoft.com/office/drawing/2017/decorative" val="1"/>
                </a:ext>
              </a:extLst>
            </p:cNvPr>
            <p:cNvCxnSpPr>
              <a:stCxn id="33" idx="3"/>
              <a:endCxn id="34" idx="1"/>
            </p:cNvCxnSpPr>
            <p:nvPr/>
          </p:nvCxnSpPr>
          <p:spPr>
            <a:xfrm>
              <a:off x="3314007" y="4329189"/>
              <a:ext cx="1522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6F3B9A3-8D40-45B3-B753-04CEB4CC5123}"/>
              </a:ext>
              <a:ext uri="{C183D7F6-B498-43B3-948B-1728B52AA6E4}">
                <adec:decorative xmlns:adec="http://schemas.microsoft.com/office/drawing/2017/decorative" val="1"/>
              </a:ext>
            </a:extLst>
          </p:cNvPr>
          <p:cNvGrpSpPr/>
          <p:nvPr/>
        </p:nvGrpSpPr>
        <p:grpSpPr>
          <a:xfrm>
            <a:off x="7305830" y="1253595"/>
            <a:ext cx="4732591" cy="5267009"/>
            <a:chOff x="7305830" y="1278309"/>
            <a:chExt cx="4732591" cy="5267009"/>
          </a:xfrm>
        </p:grpSpPr>
        <p:cxnSp>
          <p:nvCxnSpPr>
            <p:cNvPr id="32" name="Connector: Elbow 31">
              <a:extLst>
                <a:ext uri="{FF2B5EF4-FFF2-40B4-BE49-F238E27FC236}">
                  <a16:creationId xmlns:a16="http://schemas.microsoft.com/office/drawing/2014/main" id="{333FA268-2662-4D43-BA85-87FFA959745F}"/>
                </a:ext>
                <a:ext uri="{C183D7F6-B498-43B3-948B-1728B52AA6E4}">
                  <adec:decorative xmlns:adec="http://schemas.microsoft.com/office/drawing/2017/decorative" val="1"/>
                </a:ext>
              </a:extLst>
            </p:cNvPr>
            <p:cNvCxnSpPr>
              <a:stCxn id="34" idx="3"/>
              <a:endCxn id="37" idx="1"/>
            </p:cNvCxnSpPr>
            <p:nvPr/>
          </p:nvCxnSpPr>
          <p:spPr>
            <a:xfrm flipV="1">
              <a:off x="7305830" y="2030129"/>
              <a:ext cx="1532191" cy="2299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470237D-6BB6-4E14-9337-C710B537EDC1}"/>
                </a:ext>
                <a:ext uri="{C183D7F6-B498-43B3-948B-1728B52AA6E4}">
                  <adec:decorative xmlns:adec="http://schemas.microsoft.com/office/drawing/2017/decorative" val="1"/>
                </a:ext>
              </a:extLst>
            </p:cNvPr>
            <p:cNvCxnSpPr>
              <a:stCxn id="34" idx="3"/>
              <a:endCxn id="38" idx="1"/>
            </p:cNvCxnSpPr>
            <p:nvPr/>
          </p:nvCxnSpPr>
          <p:spPr>
            <a:xfrm flipV="1">
              <a:off x="7305830" y="3028096"/>
              <a:ext cx="1532191" cy="1301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4EBF020-FDFD-4A22-8D76-199A08AC77E0}"/>
                </a:ext>
                <a:ext uri="{C183D7F6-B498-43B3-948B-1728B52AA6E4}">
                  <adec:decorative xmlns:adec="http://schemas.microsoft.com/office/drawing/2017/decorative" val="1"/>
                </a:ext>
              </a:extLst>
            </p:cNvPr>
            <p:cNvCxnSpPr>
              <a:stCxn id="34" idx="3"/>
              <a:endCxn id="36" idx="1"/>
            </p:cNvCxnSpPr>
            <p:nvPr/>
          </p:nvCxnSpPr>
          <p:spPr>
            <a:xfrm flipV="1">
              <a:off x="7305830" y="4017278"/>
              <a:ext cx="1532191" cy="311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B791B8-448D-459E-8558-84B5A27A5FDA}"/>
                </a:ext>
                <a:ext uri="{C183D7F6-B498-43B3-948B-1728B52AA6E4}">
                  <adec:decorative xmlns:adec="http://schemas.microsoft.com/office/drawing/2017/decorative" val="1"/>
                </a:ext>
              </a:extLst>
            </p:cNvPr>
            <p:cNvCxnSpPr>
              <a:stCxn id="34" idx="3"/>
              <a:endCxn id="35" idx="1"/>
            </p:cNvCxnSpPr>
            <p:nvPr/>
          </p:nvCxnSpPr>
          <p:spPr>
            <a:xfrm>
              <a:off x="7305830" y="4329189"/>
              <a:ext cx="1532191" cy="703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AC9C805-20F9-48C7-9764-027731C5D4EE}"/>
                </a:ext>
                <a:ext uri="{C183D7F6-B498-43B3-948B-1728B52AA6E4}">
                  <adec:decorative xmlns:adec="http://schemas.microsoft.com/office/drawing/2017/decorative" val="1"/>
                </a:ext>
              </a:extLst>
            </p:cNvPr>
            <p:cNvCxnSpPr>
              <a:stCxn id="34" idx="3"/>
              <a:endCxn id="43" idx="1"/>
            </p:cNvCxnSpPr>
            <p:nvPr/>
          </p:nvCxnSpPr>
          <p:spPr>
            <a:xfrm>
              <a:off x="7305830" y="4329189"/>
              <a:ext cx="1532191" cy="1699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A73640A5-50BA-4D97-A283-712509EF1D85}"/>
                </a:ext>
              </a:extLst>
            </p:cNvPr>
            <p:cNvGrpSpPr/>
            <p:nvPr/>
          </p:nvGrpSpPr>
          <p:grpSpPr>
            <a:xfrm>
              <a:off x="8838021" y="1278309"/>
              <a:ext cx="3200400" cy="5267009"/>
              <a:chOff x="8838021" y="1278309"/>
              <a:chExt cx="3200400" cy="5267009"/>
            </a:xfrm>
          </p:grpSpPr>
          <p:grpSp>
            <p:nvGrpSpPr>
              <p:cNvPr id="62" name="Group 61">
                <a:extLst>
                  <a:ext uri="{FF2B5EF4-FFF2-40B4-BE49-F238E27FC236}">
                    <a16:creationId xmlns:a16="http://schemas.microsoft.com/office/drawing/2014/main" id="{E113EC6E-5B55-4787-822D-876F36DDAD24}"/>
                  </a:ext>
                  <a:ext uri="{C183D7F6-B498-43B3-948B-1728B52AA6E4}">
                    <adec:decorative xmlns:adec="http://schemas.microsoft.com/office/drawing/2017/decorative" val="1"/>
                  </a:ext>
                </a:extLst>
              </p:cNvPr>
              <p:cNvGrpSpPr/>
              <p:nvPr/>
            </p:nvGrpSpPr>
            <p:grpSpPr>
              <a:xfrm>
                <a:off x="8838021" y="3788678"/>
                <a:ext cx="3200400" cy="767339"/>
                <a:chOff x="8838021" y="4015538"/>
                <a:chExt cx="3200400" cy="767339"/>
              </a:xfrm>
            </p:grpSpPr>
            <p:sp>
              <p:nvSpPr>
                <p:cNvPr id="36" name="Rectangle 35">
                  <a:extLst>
                    <a:ext uri="{FF2B5EF4-FFF2-40B4-BE49-F238E27FC236}">
                      <a16:creationId xmlns:a16="http://schemas.microsoft.com/office/drawing/2014/main" id="{DB8D7391-40DA-4FDE-A44D-7DD9CFF7DFB4}"/>
                    </a:ext>
                  </a:extLst>
                </p:cNvPr>
                <p:cNvSpPr/>
                <p:nvPr/>
              </p:nvSpPr>
              <p:spPr>
                <a:xfrm>
                  <a:off x="8838021" y="4015538"/>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Scheduled scaling</a:t>
                  </a:r>
                </a:p>
              </p:txBody>
            </p:sp>
            <p:sp>
              <p:nvSpPr>
                <p:cNvPr id="29" name="Rectangle 28">
                  <a:extLst>
                    <a:ext uri="{FF2B5EF4-FFF2-40B4-BE49-F238E27FC236}">
                      <a16:creationId xmlns:a16="http://schemas.microsoft.com/office/drawing/2014/main" id="{F681051A-37BF-4082-A58D-E45D8D84829F}"/>
                    </a:ext>
                  </a:extLst>
                </p:cNvPr>
                <p:cNvSpPr/>
                <p:nvPr/>
              </p:nvSpPr>
              <p:spPr>
                <a:xfrm>
                  <a:off x="8838021" y="450855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Scheduled actions</a:t>
                  </a:r>
                </a:p>
              </p:txBody>
            </p:sp>
          </p:grpSp>
          <p:sp>
            <p:nvSpPr>
              <p:cNvPr id="17" name="TextBox 16">
                <a:extLst>
                  <a:ext uri="{FF2B5EF4-FFF2-40B4-BE49-F238E27FC236}">
                    <a16:creationId xmlns:a16="http://schemas.microsoft.com/office/drawing/2014/main" id="{12A8967F-41AB-4680-B2B0-80D08E77A037}"/>
                  </a:ext>
                </a:extLst>
              </p:cNvPr>
              <p:cNvSpPr txBox="1"/>
              <p:nvPr/>
            </p:nvSpPr>
            <p:spPr>
              <a:xfrm>
                <a:off x="9658028" y="1278309"/>
                <a:ext cx="110318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When</a:t>
                </a:r>
              </a:p>
            </p:txBody>
          </p:sp>
          <p:grpSp>
            <p:nvGrpSpPr>
              <p:cNvPr id="63" name="Group 62">
                <a:extLst>
                  <a:ext uri="{FF2B5EF4-FFF2-40B4-BE49-F238E27FC236}">
                    <a16:creationId xmlns:a16="http://schemas.microsoft.com/office/drawing/2014/main" id="{CA987524-ED4C-4481-866C-5BB56F1FA744}"/>
                  </a:ext>
                  <a:ext uri="{C183D7F6-B498-43B3-948B-1728B52AA6E4}">
                    <adec:decorative xmlns:adec="http://schemas.microsoft.com/office/drawing/2017/decorative" val="1"/>
                  </a:ext>
                </a:extLst>
              </p:cNvPr>
              <p:cNvGrpSpPr/>
              <p:nvPr/>
            </p:nvGrpSpPr>
            <p:grpSpPr>
              <a:xfrm>
                <a:off x="8838021" y="4803756"/>
                <a:ext cx="3200400" cy="748557"/>
                <a:chOff x="8838021" y="4907796"/>
                <a:chExt cx="3200400" cy="748557"/>
              </a:xfrm>
            </p:grpSpPr>
            <p:sp>
              <p:nvSpPr>
                <p:cNvPr id="28" name="Rectangle 27">
                  <a:extLst>
                    <a:ext uri="{FF2B5EF4-FFF2-40B4-BE49-F238E27FC236}">
                      <a16:creationId xmlns:a16="http://schemas.microsoft.com/office/drawing/2014/main" id="{34EC3A13-9A94-4204-9A41-107E0B55C1E5}"/>
                    </a:ext>
                  </a:extLst>
                </p:cNvPr>
                <p:cNvSpPr/>
                <p:nvPr/>
              </p:nvSpPr>
              <p:spPr>
                <a:xfrm>
                  <a:off x="8838021" y="5382033"/>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Scaling policies</a:t>
                  </a:r>
                </a:p>
              </p:txBody>
            </p:sp>
            <p:sp>
              <p:nvSpPr>
                <p:cNvPr id="35" name="Rectangle 34">
                  <a:extLst>
                    <a:ext uri="{FF2B5EF4-FFF2-40B4-BE49-F238E27FC236}">
                      <a16:creationId xmlns:a16="http://schemas.microsoft.com/office/drawing/2014/main" id="{FBC525AB-832F-4270-A9F1-BE87C4796614}"/>
                    </a:ext>
                  </a:extLst>
                </p:cNvPr>
                <p:cNvSpPr/>
                <p:nvPr/>
              </p:nvSpPr>
              <p:spPr>
                <a:xfrm>
                  <a:off x="8838021" y="4907796"/>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Dynamic scaling</a:t>
                  </a:r>
                </a:p>
              </p:txBody>
            </p:sp>
          </p:grpSp>
          <p:grpSp>
            <p:nvGrpSpPr>
              <p:cNvPr id="64" name="Group 63">
                <a:extLst>
                  <a:ext uri="{FF2B5EF4-FFF2-40B4-BE49-F238E27FC236}">
                    <a16:creationId xmlns:a16="http://schemas.microsoft.com/office/drawing/2014/main" id="{33AB67A0-8677-46F6-9D24-AEF55E2DA9CD}"/>
                  </a:ext>
                  <a:ext uri="{C183D7F6-B498-43B3-948B-1728B52AA6E4}">
                    <adec:decorative xmlns:adec="http://schemas.microsoft.com/office/drawing/2017/decorative" val="1"/>
                  </a:ext>
                </a:extLst>
              </p:cNvPr>
              <p:cNvGrpSpPr/>
              <p:nvPr/>
            </p:nvGrpSpPr>
            <p:grpSpPr>
              <a:xfrm>
                <a:off x="8838021" y="5800052"/>
                <a:ext cx="3200400" cy="745266"/>
                <a:chOff x="8838021" y="5800052"/>
                <a:chExt cx="3200400" cy="745266"/>
              </a:xfrm>
            </p:grpSpPr>
            <p:sp>
              <p:nvSpPr>
                <p:cNvPr id="42" name="Rectangle 41">
                  <a:extLst>
                    <a:ext uri="{FF2B5EF4-FFF2-40B4-BE49-F238E27FC236}">
                      <a16:creationId xmlns:a16="http://schemas.microsoft.com/office/drawing/2014/main" id="{7A6A6D11-AFAB-4473-A6B6-08BCCCD352AA}"/>
                    </a:ext>
                  </a:extLst>
                </p:cNvPr>
                <p:cNvSpPr/>
                <p:nvPr/>
              </p:nvSpPr>
              <p:spPr>
                <a:xfrm>
                  <a:off x="8838021" y="6270998"/>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AWS Auto Scaling</a:t>
                  </a:r>
                </a:p>
              </p:txBody>
            </p:sp>
            <p:sp>
              <p:nvSpPr>
                <p:cNvPr id="43" name="Rectangle 42">
                  <a:extLst>
                    <a:ext uri="{FF2B5EF4-FFF2-40B4-BE49-F238E27FC236}">
                      <a16:creationId xmlns:a16="http://schemas.microsoft.com/office/drawing/2014/main" id="{046B5AC2-8C64-4E5B-B2B9-4B0A627B5420}"/>
                    </a:ext>
                  </a:extLst>
                </p:cNvPr>
                <p:cNvSpPr/>
                <p:nvPr/>
              </p:nvSpPr>
              <p:spPr>
                <a:xfrm>
                  <a:off x="8838021" y="5800052"/>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Predictive scaling</a:t>
                  </a:r>
                </a:p>
              </p:txBody>
            </p:sp>
          </p:grpSp>
          <p:grpSp>
            <p:nvGrpSpPr>
              <p:cNvPr id="60" name="Group 59">
                <a:extLst>
                  <a:ext uri="{FF2B5EF4-FFF2-40B4-BE49-F238E27FC236}">
                    <a16:creationId xmlns:a16="http://schemas.microsoft.com/office/drawing/2014/main" id="{C89BC331-3E6F-42C8-AF09-BA87CAABD90B}"/>
                  </a:ext>
                  <a:ext uri="{C183D7F6-B498-43B3-948B-1728B52AA6E4}">
                    <adec:decorative xmlns:adec="http://schemas.microsoft.com/office/drawing/2017/decorative" val="1"/>
                  </a:ext>
                </a:extLst>
              </p:cNvPr>
              <p:cNvGrpSpPr/>
              <p:nvPr/>
            </p:nvGrpSpPr>
            <p:grpSpPr>
              <a:xfrm>
                <a:off x="8838021" y="1801529"/>
                <a:ext cx="3200400" cy="750228"/>
                <a:chOff x="8838021" y="1801529"/>
                <a:chExt cx="3200400" cy="750228"/>
              </a:xfrm>
            </p:grpSpPr>
            <p:sp>
              <p:nvSpPr>
                <p:cNvPr id="37" name="Rectangle 36">
                  <a:extLst>
                    <a:ext uri="{FF2B5EF4-FFF2-40B4-BE49-F238E27FC236}">
                      <a16:creationId xmlns:a16="http://schemas.microsoft.com/office/drawing/2014/main" id="{6B2D00EA-2618-4FEA-8268-907734BD5183}"/>
                    </a:ext>
                  </a:extLst>
                </p:cNvPr>
                <p:cNvSpPr/>
                <p:nvPr/>
              </p:nvSpPr>
              <p:spPr>
                <a:xfrm>
                  <a:off x="8838021" y="1801529"/>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Maintain current number</a:t>
                  </a:r>
                </a:p>
              </p:txBody>
            </p:sp>
            <p:sp>
              <p:nvSpPr>
                <p:cNvPr id="56" name="Rectangle 55">
                  <a:extLst>
                    <a:ext uri="{FF2B5EF4-FFF2-40B4-BE49-F238E27FC236}">
                      <a16:creationId xmlns:a16="http://schemas.microsoft.com/office/drawing/2014/main" id="{A46C7D94-EEF6-4041-9A1B-5AD420BFBCDD}"/>
                    </a:ext>
                  </a:extLst>
                </p:cNvPr>
                <p:cNvSpPr/>
                <p:nvPr/>
              </p:nvSpPr>
              <p:spPr>
                <a:xfrm>
                  <a:off x="8838021" y="227743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Health checks</a:t>
                  </a:r>
                </a:p>
              </p:txBody>
            </p:sp>
          </p:grpSp>
          <p:grpSp>
            <p:nvGrpSpPr>
              <p:cNvPr id="61" name="Group 60">
                <a:extLst>
                  <a:ext uri="{FF2B5EF4-FFF2-40B4-BE49-F238E27FC236}">
                    <a16:creationId xmlns:a16="http://schemas.microsoft.com/office/drawing/2014/main" id="{E65319AC-560F-4A0C-8706-423A5B518B81}"/>
                  </a:ext>
                  <a:ext uri="{C183D7F6-B498-43B3-948B-1728B52AA6E4}">
                    <adec:decorative xmlns:adec="http://schemas.microsoft.com/office/drawing/2017/decorative" val="1"/>
                  </a:ext>
                </a:extLst>
              </p:cNvPr>
              <p:cNvGrpSpPr/>
              <p:nvPr/>
            </p:nvGrpSpPr>
            <p:grpSpPr>
              <a:xfrm>
                <a:off x="8838021" y="2799496"/>
                <a:ext cx="3200400" cy="741443"/>
                <a:chOff x="8838021" y="2915471"/>
                <a:chExt cx="3200400" cy="741443"/>
              </a:xfrm>
            </p:grpSpPr>
            <p:sp>
              <p:nvSpPr>
                <p:cNvPr id="38" name="Rectangle 37">
                  <a:extLst>
                    <a:ext uri="{FF2B5EF4-FFF2-40B4-BE49-F238E27FC236}">
                      <a16:creationId xmlns:a16="http://schemas.microsoft.com/office/drawing/2014/main" id="{B53C9909-74B8-41B8-A560-721447CBA834}"/>
                    </a:ext>
                  </a:extLst>
                </p:cNvPr>
                <p:cNvSpPr/>
                <p:nvPr/>
              </p:nvSpPr>
              <p:spPr>
                <a:xfrm>
                  <a:off x="8838021" y="2915471"/>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Manual scaling</a:t>
                  </a:r>
                </a:p>
              </p:txBody>
            </p:sp>
            <p:sp>
              <p:nvSpPr>
                <p:cNvPr id="57" name="Rectangle 56">
                  <a:extLst>
                    <a:ext uri="{FF2B5EF4-FFF2-40B4-BE49-F238E27FC236}">
                      <a16:creationId xmlns:a16="http://schemas.microsoft.com/office/drawing/2014/main" id="{A5F0505D-A9CC-4C17-ADB9-CD4023821978}"/>
                    </a:ext>
                  </a:extLst>
                </p:cNvPr>
                <p:cNvSpPr/>
                <p:nvPr/>
              </p:nvSpPr>
              <p:spPr>
                <a:xfrm>
                  <a:off x="8838021" y="3382594"/>
                  <a:ext cx="32004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Min, max, desired capacity</a:t>
                  </a:r>
                </a:p>
              </p:txBody>
            </p:sp>
          </p:grpSp>
        </p:grpSp>
      </p:grpSp>
      <p:sp>
        <p:nvSpPr>
          <p:cNvPr id="5" name="Footer Placeholder 4">
            <a:extLst>
              <a:ext uri="{FF2B5EF4-FFF2-40B4-BE49-F238E27FC236}">
                <a16:creationId xmlns:a16="http://schemas.microsoft.com/office/drawing/2014/main" id="{BA79898D-9902-4BDB-A2F0-236B740717C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850E1A8C-2282-488C-8B5E-2FB2BBEB13F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664590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latin typeface="Amazon Ember Light" panose="020B0403020204020204" pitchFamily="34" charset="0"/>
                <a:ea typeface="Amazon Ember Light" panose="020B0403020204020204" pitchFamily="34" charset="0"/>
                <a:cs typeface="Amazon Ember Light" panose="020B0403020204020204" pitchFamily="34" charset="0"/>
              </a:rPr>
              <a:t>Implementing dynamic scaling</a:t>
            </a:r>
            <a:endParaRPr lang="en-CA"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16" name="Group 15" descr="elastic load balancing distributing traffic to ec2 instances in auto scaling group. amazon cloudwatch collecting cpu utilization metrics and triggering amazon ec2 auto scaling.">
            <a:extLst>
              <a:ext uri="{FF2B5EF4-FFF2-40B4-BE49-F238E27FC236}">
                <a16:creationId xmlns:a16="http://schemas.microsoft.com/office/drawing/2014/main" id="{36C3DA72-49F2-421B-B6F3-0059FA94A86E}"/>
              </a:ext>
              <a:ext uri="{C183D7F6-B498-43B3-948B-1728B52AA6E4}">
                <adec:decorative xmlns:adec="http://schemas.microsoft.com/office/drawing/2017/decorative" val="0"/>
              </a:ext>
            </a:extLst>
          </p:cNvPr>
          <p:cNvGrpSpPr/>
          <p:nvPr/>
        </p:nvGrpSpPr>
        <p:grpSpPr>
          <a:xfrm>
            <a:off x="1389957" y="1284330"/>
            <a:ext cx="10863174" cy="5021299"/>
            <a:chOff x="1389957" y="1284330"/>
            <a:chExt cx="10863174" cy="5021299"/>
          </a:xfrm>
        </p:grpSpPr>
        <p:pic>
          <p:nvPicPr>
            <p:cNvPr id="35" name="Graphic 34">
              <a:extLst>
                <a:ext uri="{FF2B5EF4-FFF2-40B4-BE49-F238E27FC236}">
                  <a16:creationId xmlns:a16="http://schemas.microsoft.com/office/drawing/2014/main" id="{C4A5B47C-02D5-4B66-A2F7-1C213D71A5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8419" y="5001954"/>
              <a:ext cx="914400" cy="914400"/>
            </a:xfrm>
            <a:prstGeom prst="rect">
              <a:avLst/>
            </a:prstGeom>
          </p:spPr>
        </p:pic>
        <p:pic>
          <p:nvPicPr>
            <p:cNvPr id="32" name="Graphic 31">
              <a:extLst>
                <a:ext uri="{FF2B5EF4-FFF2-40B4-BE49-F238E27FC236}">
                  <a16:creationId xmlns:a16="http://schemas.microsoft.com/office/drawing/2014/main" id="{4C962543-E6F1-437C-904D-BE91AFE8D15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4201" y="5001954"/>
              <a:ext cx="914400" cy="914400"/>
            </a:xfrm>
            <a:prstGeom prst="rect">
              <a:avLst/>
            </a:prstGeom>
          </p:spPr>
        </p:pic>
        <p:pic>
          <p:nvPicPr>
            <p:cNvPr id="28" name="Graphic 27">
              <a:extLst>
                <a:ext uri="{FF2B5EF4-FFF2-40B4-BE49-F238E27FC236}">
                  <a16:creationId xmlns:a16="http://schemas.microsoft.com/office/drawing/2014/main" id="{E4D1C00D-C6C9-4FA5-8950-959A1C3EC4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6024" y="1284330"/>
              <a:ext cx="914400" cy="914400"/>
            </a:xfrm>
            <a:prstGeom prst="rect">
              <a:avLst/>
            </a:prstGeom>
          </p:spPr>
        </p:pic>
        <p:pic>
          <p:nvPicPr>
            <p:cNvPr id="82" name="Graphic 3">
              <a:extLst>
                <a:ext uri="{FF2B5EF4-FFF2-40B4-BE49-F238E27FC236}">
                  <a16:creationId xmlns:a16="http://schemas.microsoft.com/office/drawing/2014/main" id="{D7A7873E-A1CC-804E-816C-DC0FF152D82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093" y="3043901"/>
              <a:ext cx="455744" cy="455744"/>
            </a:xfrm>
            <a:prstGeom prst="rect">
              <a:avLst/>
            </a:prstGeom>
          </p:spPr>
        </p:pic>
        <p:sp>
          <p:nvSpPr>
            <p:cNvPr id="81" name="Rectangle 80">
              <a:extLst>
                <a:ext uri="{FF2B5EF4-FFF2-40B4-BE49-F238E27FC236}">
                  <a16:creationId xmlns:a16="http://schemas.microsoft.com/office/drawing/2014/main" id="{25B2706C-95D8-A94F-9EC8-6497FA7FB136}"/>
                </a:ext>
              </a:extLst>
            </p:cNvPr>
            <p:cNvSpPr/>
            <p:nvPr/>
          </p:nvSpPr>
          <p:spPr>
            <a:xfrm>
              <a:off x="4119681" y="3027128"/>
              <a:ext cx="3206057" cy="220965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600" dirty="0">
                  <a:solidFill>
                    <a:srgbClr val="D86613"/>
                  </a:solidFill>
                </a:rPr>
                <a:t>Auto Scaling group</a:t>
              </a:r>
            </a:p>
          </p:txBody>
        </p:sp>
        <p:cxnSp>
          <p:nvCxnSpPr>
            <p:cNvPr id="53" name="Straight Arrow Connector 29"/>
            <p:cNvCxnSpPr>
              <a:cxnSpLocks/>
              <a:stCxn id="28" idx="3"/>
              <a:endCxn id="35" idx="0"/>
            </p:cNvCxnSpPr>
            <p:nvPr/>
          </p:nvCxnSpPr>
          <p:spPr>
            <a:xfrm>
              <a:off x="6190424" y="1741530"/>
              <a:ext cx="3125195" cy="3260424"/>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35" idx="1"/>
              <a:endCxn id="32" idx="3"/>
            </p:cNvCxnSpPr>
            <p:nvPr/>
          </p:nvCxnSpPr>
          <p:spPr>
            <a:xfrm flipH="1">
              <a:off x="3178601" y="5459154"/>
              <a:ext cx="5679818" cy="0"/>
            </a:xfrm>
            <a:prstGeom prst="straightConnector1">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37"/>
            <p:cNvCxnSpPr>
              <a:cxnSpLocks/>
              <a:stCxn id="32" idx="0"/>
              <a:endCxn id="28" idx="1"/>
            </p:cNvCxnSpPr>
            <p:nvPr/>
          </p:nvCxnSpPr>
          <p:spPr>
            <a:xfrm rot="5400000" flipH="1" flipV="1">
              <a:off x="2368500" y="2094431"/>
              <a:ext cx="3260424" cy="2554623"/>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8A7D3603-178F-A643-986E-3B5ADACFA380}"/>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416212" y="4074831"/>
              <a:ext cx="635000" cy="635000"/>
            </a:xfrm>
            <a:prstGeom prst="rect">
              <a:avLst/>
            </a:prstGeom>
          </p:spPr>
        </p:pic>
        <p:pic>
          <p:nvPicPr>
            <p:cNvPr id="64" name="Picture 63">
              <a:extLst>
                <a:ext uri="{FF2B5EF4-FFF2-40B4-BE49-F238E27FC236}">
                  <a16:creationId xmlns:a16="http://schemas.microsoft.com/office/drawing/2014/main" id="{A7F3F4FA-01A8-0C49-A036-9DF75790EE78}"/>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425573" y="4074831"/>
              <a:ext cx="635000" cy="635000"/>
            </a:xfrm>
            <a:prstGeom prst="rect">
              <a:avLst/>
            </a:prstGeom>
          </p:spPr>
        </p:pic>
        <p:grpSp>
          <p:nvGrpSpPr>
            <p:cNvPr id="66" name="Group 65">
              <a:extLst>
                <a:ext uri="{FF2B5EF4-FFF2-40B4-BE49-F238E27FC236}">
                  <a16:creationId xmlns:a16="http://schemas.microsoft.com/office/drawing/2014/main" id="{BDBD4313-0BBD-8844-BCF2-5A29BABDC84F}"/>
                </a:ext>
              </a:extLst>
            </p:cNvPr>
            <p:cNvGrpSpPr/>
            <p:nvPr/>
          </p:nvGrpSpPr>
          <p:grpSpPr>
            <a:xfrm rot="16200000">
              <a:off x="4788331" y="2120078"/>
              <a:ext cx="1898893" cy="2010612"/>
              <a:chOff x="8229758" y="4525307"/>
              <a:chExt cx="1638842" cy="400878"/>
            </a:xfrm>
          </p:grpSpPr>
          <p:sp>
            <p:nvSpPr>
              <p:cNvPr id="73" name="Freeform 72">
                <a:extLst>
                  <a:ext uri="{FF2B5EF4-FFF2-40B4-BE49-F238E27FC236}">
                    <a16:creationId xmlns:a16="http://schemas.microsoft.com/office/drawing/2014/main" id="{4C296EF1-E5AB-BD47-9A1F-E37E7B8FD14A}"/>
                  </a:ext>
                </a:extLst>
              </p:cNvPr>
              <p:cNvSpPr/>
              <p:nvPr/>
            </p:nvSpPr>
            <p:spPr>
              <a:xfrm>
                <a:off x="8229758" y="4525307"/>
                <a:ext cx="1065147" cy="400878"/>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24250"/>
                  <a:gd name="connsiteY0" fmla="*/ 0 h 400046"/>
                  <a:gd name="connsiteX1" fmla="*/ 924250 w 924250"/>
                  <a:gd name="connsiteY1" fmla="*/ 801 h 400046"/>
                  <a:gd name="connsiteX2" fmla="*/ 924250 w 924250"/>
                  <a:gd name="connsiteY2" fmla="*/ 400046 h 400046"/>
                  <a:gd name="connsiteX3" fmla="*/ 9850 w 924250"/>
                  <a:gd name="connsiteY3" fmla="*/ 400046 h 400046"/>
                  <a:gd name="connsiteX0" fmla="*/ 0 w 924250"/>
                  <a:gd name="connsiteY0" fmla="*/ 0 h 400046"/>
                  <a:gd name="connsiteX1" fmla="*/ 915363 w 924250"/>
                  <a:gd name="connsiteY1" fmla="*/ 5202 h 400046"/>
                  <a:gd name="connsiteX2" fmla="*/ 924250 w 924250"/>
                  <a:gd name="connsiteY2" fmla="*/ 400046 h 400046"/>
                  <a:gd name="connsiteX3" fmla="*/ 9850 w 924250"/>
                  <a:gd name="connsiteY3" fmla="*/ 400046 h 400046"/>
                  <a:gd name="connsiteX0" fmla="*/ 7923 w 914400"/>
                  <a:gd name="connsiteY0" fmla="*/ 960 h 394844"/>
                  <a:gd name="connsiteX1" fmla="*/ 905513 w 914400"/>
                  <a:gd name="connsiteY1" fmla="*/ 0 h 394844"/>
                  <a:gd name="connsiteX2" fmla="*/ 914400 w 914400"/>
                  <a:gd name="connsiteY2" fmla="*/ 394844 h 394844"/>
                  <a:gd name="connsiteX3" fmla="*/ 0 w 914400"/>
                  <a:gd name="connsiteY3" fmla="*/ 394844 h 394844"/>
                </a:gdLst>
                <a:ahLst/>
                <a:cxnLst>
                  <a:cxn ang="0">
                    <a:pos x="connsiteX0" y="connsiteY0"/>
                  </a:cxn>
                  <a:cxn ang="0">
                    <a:pos x="connsiteX1" y="connsiteY1"/>
                  </a:cxn>
                  <a:cxn ang="0">
                    <a:pos x="connsiteX2" y="connsiteY2"/>
                  </a:cxn>
                  <a:cxn ang="0">
                    <a:pos x="connsiteX3" y="connsiteY3"/>
                  </a:cxn>
                </a:cxnLst>
                <a:rect l="l" t="t" r="r" b="b"/>
                <a:pathLst>
                  <a:path w="914400" h="394844">
                    <a:moveTo>
                      <a:pt x="7923" y="960"/>
                    </a:moveTo>
                    <a:lnTo>
                      <a:pt x="905513" y="0"/>
                    </a:lnTo>
                    <a:lnTo>
                      <a:pt x="914400" y="394844"/>
                    </a:lnTo>
                    <a:lnTo>
                      <a:pt x="0" y="394844"/>
                    </a:lnTo>
                  </a:path>
                </a:pathLst>
              </a:custGeom>
              <a:noFill/>
              <a:ln w="12700">
                <a:solidFill>
                  <a:srgbClr val="20293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4AADE94C-54BE-8741-B86D-899534AC7056}"/>
                  </a:ext>
                </a:extLst>
              </p:cNvPr>
              <p:cNvCxnSpPr>
                <a:cxnSpLocks/>
              </p:cNvCxnSpPr>
              <p:nvPr/>
            </p:nvCxnSpPr>
            <p:spPr>
              <a:xfrm rot="5400000" flipH="1" flipV="1">
                <a:off x="9581754" y="4443204"/>
                <a:ext cx="0" cy="573693"/>
              </a:xfrm>
              <a:prstGeom prst="straightConnector1">
                <a:avLst/>
              </a:prstGeom>
              <a:ln w="12700">
                <a:solidFill>
                  <a:srgbClr val="20293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cxnSpLocks/>
              <a:stCxn id="63" idx="2"/>
            </p:cNvCxnSpPr>
            <p:nvPr/>
          </p:nvCxnSpPr>
          <p:spPr>
            <a:xfrm>
              <a:off x="4733712" y="4709831"/>
              <a:ext cx="4124707" cy="967596"/>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64" idx="2"/>
            </p:cNvCxnSpPr>
            <p:nvPr/>
          </p:nvCxnSpPr>
          <p:spPr>
            <a:xfrm>
              <a:off x="6743073" y="4709831"/>
              <a:ext cx="2112612" cy="47663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657580" y="2207116"/>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2" name="TextBox 11"/>
            <p:cNvSpPr txBox="1"/>
            <p:nvPr/>
          </p:nvSpPr>
          <p:spPr>
            <a:xfrm>
              <a:off x="10693089" y="4463345"/>
              <a:ext cx="1560042" cy="1077218"/>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If average CPU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utilization is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&gt; 60% for 5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minutes…</a:t>
              </a:r>
            </a:p>
          </p:txBody>
        </p:sp>
        <p:sp>
          <p:nvSpPr>
            <p:cNvPr id="44" name="TextBox 43"/>
            <p:cNvSpPr txBox="1"/>
            <p:nvPr/>
          </p:nvSpPr>
          <p:spPr>
            <a:xfrm>
              <a:off x="5344884" y="4305612"/>
              <a:ext cx="1064715" cy="584775"/>
            </a:xfrm>
            <a:prstGeom prst="rect">
              <a:avLst/>
            </a:prstGeom>
            <a:noFill/>
            <a:ln>
              <a:noFill/>
            </a:ln>
          </p:spPr>
          <p:txBody>
            <a:bodyPr wrap="none" rtlCol="0">
              <a:spAutoFit/>
            </a:bodyPr>
            <a:lstStyle/>
            <a:p>
              <a:pPr algn="ct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CPU </a:t>
              </a:r>
              <a:b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utilization</a:t>
              </a:r>
            </a:p>
          </p:txBody>
        </p:sp>
        <p:sp>
          <p:nvSpPr>
            <p:cNvPr id="46" name="TextBox 45"/>
            <p:cNvSpPr txBox="1"/>
            <p:nvPr/>
          </p:nvSpPr>
          <p:spPr>
            <a:xfrm>
              <a:off x="4160822" y="5731842"/>
              <a:ext cx="350128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Run Amazon EC2 Auto Scaling policy</a:t>
              </a:r>
            </a:p>
          </p:txBody>
        </p:sp>
        <p:sp>
          <p:nvSpPr>
            <p:cNvPr id="47" name="TextBox 46"/>
            <p:cNvSpPr txBox="1"/>
            <p:nvPr/>
          </p:nvSpPr>
          <p:spPr>
            <a:xfrm>
              <a:off x="1389957" y="5948999"/>
              <a:ext cx="2764600"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sp>
          <p:nvSpPr>
            <p:cNvPr id="48" name="TextBox 47"/>
            <p:cNvSpPr txBox="1"/>
            <p:nvPr/>
          </p:nvSpPr>
          <p:spPr>
            <a:xfrm>
              <a:off x="8169950" y="5967075"/>
              <a:ext cx="2291337"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38" name="Graphic 37">
              <a:extLst>
                <a:ext uri="{FF2B5EF4-FFF2-40B4-BE49-F238E27FC236}">
                  <a16:creationId xmlns:a16="http://schemas.microsoft.com/office/drawing/2014/main" id="{EF513CE3-6C57-45AB-B258-8836AF96A80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12914" y="4628108"/>
              <a:ext cx="640080" cy="640080"/>
            </a:xfrm>
            <a:prstGeom prst="rect">
              <a:avLst/>
            </a:prstGeom>
          </p:spPr>
        </p:pic>
      </p:grpSp>
      <p:sp>
        <p:nvSpPr>
          <p:cNvPr id="31"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26</a:t>
            </a:fld>
            <a:endParaRPr lang="en-US" dirty="0"/>
          </a:p>
        </p:txBody>
      </p:sp>
    </p:spTree>
    <p:custDataLst>
      <p:tags r:id="rId1"/>
    </p:custDataLst>
    <p:extLst>
      <p:ext uri="{BB962C8B-B14F-4D97-AF65-F5344CB8AC3E}">
        <p14:creationId xmlns:p14="http://schemas.microsoft.com/office/powerpoint/2010/main" val="11753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a:t>AWS Auto Scaling</a:t>
            </a:r>
          </a:p>
        </p:txBody>
      </p:sp>
      <p:pic>
        <p:nvPicPr>
          <p:cNvPr id="10" name="Graphic 9">
            <a:extLst>
              <a:ext uri="{FF2B5EF4-FFF2-40B4-BE49-F238E27FC236}">
                <a16:creationId xmlns:a16="http://schemas.microsoft.com/office/drawing/2014/main" id="{2008014B-CD5A-4C96-88C7-FB44AD01DB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3272" y="1787850"/>
            <a:ext cx="914400" cy="914400"/>
          </a:xfrm>
          <a:prstGeom prst="rect">
            <a:avLst/>
          </a:prstGeom>
        </p:spPr>
      </p:pic>
      <p:sp>
        <p:nvSpPr>
          <p:cNvPr id="12" name="TextBox 11">
            <a:extLst>
              <a:ext uri="{FF2B5EF4-FFF2-40B4-BE49-F238E27FC236}">
                <a16:creationId xmlns:a16="http://schemas.microsoft.com/office/drawing/2014/main" id="{E2F01E4C-68DA-4726-A36D-88595B79DB83}"/>
              </a:ext>
            </a:extLst>
          </p:cNvPr>
          <p:cNvSpPr txBox="1"/>
          <p:nvPr/>
        </p:nvSpPr>
        <p:spPr>
          <a:xfrm>
            <a:off x="419100" y="2766301"/>
            <a:ext cx="300274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
        <p:nvSpPr>
          <p:cNvPr id="11" name="Content Placeholder 10">
            <a:extLst>
              <a:ext uri="{FF2B5EF4-FFF2-40B4-BE49-F238E27FC236}">
                <a16:creationId xmlns:a16="http://schemas.microsoft.com/office/drawing/2014/main" id="{44A1BC5B-9F76-4E54-9ADC-FA0FCE3261C7}"/>
              </a:ext>
            </a:extLst>
          </p:cNvPr>
          <p:cNvSpPr>
            <a:spLocks noGrp="1"/>
          </p:cNvSpPr>
          <p:nvPr>
            <p:ph idx="13"/>
          </p:nvPr>
        </p:nvSpPr>
        <p:spPr>
          <a:xfrm>
            <a:off x="3939989" y="1524228"/>
            <a:ext cx="7811012" cy="4648788"/>
          </a:xfrm>
        </p:spPr>
        <p:txBody>
          <a:bodyPr/>
          <a:lstStyle/>
          <a:p>
            <a:r>
              <a:rPr lang="en-US" dirty="0"/>
              <a:t>Monitors your applications and automatically adjusts capacity to maintain steady, predictable performance at the lowest possible cost</a:t>
            </a:r>
          </a:p>
          <a:p>
            <a:r>
              <a:rPr lang="en-US" dirty="0"/>
              <a:t>Provides a simple, powerful user interface that enables you to build scaling plans for resources, including – </a:t>
            </a:r>
          </a:p>
          <a:p>
            <a:pPr lvl="1"/>
            <a:r>
              <a:rPr lang="en-US" dirty="0"/>
              <a:t>Amazon EC2 instances and Spot Fleets</a:t>
            </a:r>
          </a:p>
          <a:p>
            <a:pPr lvl="1"/>
            <a:r>
              <a:rPr lang="en-US" dirty="0"/>
              <a:t>Amazon Elastic Container Service (Amazon ECS) Tasks </a:t>
            </a:r>
          </a:p>
          <a:p>
            <a:pPr lvl="1"/>
            <a:r>
              <a:rPr lang="en-US" dirty="0"/>
              <a:t>Amazon DynamoDB tables and indexes</a:t>
            </a:r>
          </a:p>
          <a:p>
            <a:pPr lvl="1"/>
            <a:r>
              <a:rPr lang="en-US" dirty="0"/>
              <a:t>Amazon Aurora Replicas</a:t>
            </a:r>
          </a:p>
          <a:p>
            <a:pPr marL="0" indent="0">
              <a:buNone/>
            </a:pPr>
            <a:endParaRPr lang="en-US" dirty="0"/>
          </a:p>
        </p:txBody>
      </p:sp>
      <p:sp>
        <p:nvSpPr>
          <p:cNvPr id="2" name="Footer Placeholder 1">
            <a:extLst>
              <a:ext uri="{FF2B5EF4-FFF2-40B4-BE49-F238E27FC236}">
                <a16:creationId xmlns:a16="http://schemas.microsoft.com/office/drawing/2014/main" id="{299EC9B1-D05C-41D9-A2BC-E9618000A12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8BA287B6-F045-4E4C-91DE-993BB3A8D6F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508166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15131"/>
            <a:ext cx="5767612" cy="5568796"/>
          </a:xfrm>
        </p:spPr>
        <p:txBody>
          <a:bodyPr/>
          <a:lstStyle/>
          <a:p>
            <a:r>
              <a:rPr lang="en-US" sz="2400" dirty="0">
                <a:latin typeface="+mj-lt"/>
              </a:rPr>
              <a:t>Scaling enables you to respond quickly to changes in resource needs.</a:t>
            </a:r>
          </a:p>
          <a:p>
            <a:r>
              <a:rPr lang="en-US" sz="2400" dirty="0">
                <a:latin typeface="+mj-lt"/>
              </a:rPr>
              <a:t>Amazon EC2 Auto Scaling maintains application availability by automatically adding or removing EC2 instances.</a:t>
            </a:r>
          </a:p>
          <a:p>
            <a:r>
              <a:rPr lang="en-US" sz="2400" dirty="0">
                <a:latin typeface="+mj-lt"/>
              </a:rPr>
              <a:t>An Auto Scaling group is a collection of EC2 instances.</a:t>
            </a:r>
          </a:p>
          <a:p>
            <a:r>
              <a:rPr lang="en-US" sz="2400" dirty="0">
                <a:latin typeface="+mj-lt"/>
              </a:rPr>
              <a:t>A launch configuration is an instance configuration template.</a:t>
            </a:r>
          </a:p>
          <a:p>
            <a:r>
              <a:rPr lang="en-US" sz="2400" dirty="0">
                <a:latin typeface="+mj-lt"/>
              </a:rPr>
              <a:t>Dynamic scaling uses Amazon EC2 Auto Scaling, CloudWatch, and Elastic Load Balancing.</a:t>
            </a:r>
          </a:p>
          <a:p>
            <a:r>
              <a:rPr lang="en-US" sz="2400" dirty="0">
                <a:latin typeface="+mj-lt"/>
              </a:rPr>
              <a:t>AWS Auto Scaling is a separate service from Amazon EC2 Auto Scaling.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Lab 6: </a:t>
            </a:r>
            <a:br>
              <a:rPr lang="en-US" dirty="0">
                <a:latin typeface="+mj-lt"/>
              </a:rPr>
            </a:br>
            <a:r>
              <a:rPr lang="en-US" dirty="0">
                <a:latin typeface="+mj-lt"/>
              </a:rPr>
              <a:t>Scale and Load Balance Your Architecture</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After completing this module, you should be able to:</a:t>
            </a:r>
          </a:p>
          <a:p>
            <a:r>
              <a:rPr lang="en-US" dirty="0">
                <a:latin typeface="+mn-lt"/>
              </a:rPr>
              <a:t>Indicate how to distribute traffic across Amazon Elastic Compute Cloud (Amazon EC2) instances by using Elastic Load Balancing</a:t>
            </a:r>
          </a:p>
          <a:p>
            <a:r>
              <a:rPr lang="en-US" dirty="0"/>
              <a:t>Identify how Amazon CloudWatch enables you to monitor AWS resources and applications in real time</a:t>
            </a:r>
          </a:p>
          <a:p>
            <a:r>
              <a:rPr lang="en-US" dirty="0"/>
              <a:t>Explain how Amazon EC2 Auto Scaling launches and releases servers in response to workload changes</a:t>
            </a:r>
          </a:p>
          <a:p>
            <a:r>
              <a:rPr lang="en-US" dirty="0">
                <a:latin typeface="+mn-lt"/>
              </a:rPr>
              <a:t>Perform scaling and load balancing tasks to improve an architecture</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6: Scenario</a:t>
            </a:r>
          </a:p>
        </p:txBody>
      </p:sp>
      <p:grpSp>
        <p:nvGrpSpPr>
          <p:cNvPr id="6" name="Group 5" descr="starting lab architecture diagram.">
            <a:extLst>
              <a:ext uri="{FF2B5EF4-FFF2-40B4-BE49-F238E27FC236}">
                <a16:creationId xmlns:a16="http://schemas.microsoft.com/office/drawing/2014/main" id="{262C9B1F-3E25-4677-B372-C1F3D12DEEB6}"/>
              </a:ext>
            </a:extLst>
          </p:cNvPr>
          <p:cNvGrpSpPr/>
          <p:nvPr/>
        </p:nvGrpSpPr>
        <p:grpSpPr>
          <a:xfrm>
            <a:off x="2164080" y="1262443"/>
            <a:ext cx="7863840" cy="5120640"/>
            <a:chOff x="2164080" y="1262443"/>
            <a:chExt cx="7863840" cy="5120640"/>
          </a:xfrm>
        </p:grpSpPr>
        <p:grpSp>
          <p:nvGrpSpPr>
            <p:cNvPr id="28" name="Group 27">
              <a:extLst>
                <a:ext uri="{FF2B5EF4-FFF2-40B4-BE49-F238E27FC236}">
                  <a16:creationId xmlns:a16="http://schemas.microsoft.com/office/drawing/2014/main" id="{E32F49DF-BD4C-42A9-BAC6-2635E894143F}"/>
                </a:ext>
              </a:extLst>
            </p:cNvPr>
            <p:cNvGrpSpPr/>
            <p:nvPr/>
          </p:nvGrpSpPr>
          <p:grpSpPr>
            <a:xfrm>
              <a:off x="2164080" y="1262443"/>
              <a:ext cx="7863840" cy="5120640"/>
              <a:chOff x="1784483" y="1150149"/>
              <a:chExt cx="7863840" cy="5120640"/>
            </a:xfrm>
          </p:grpSpPr>
          <p:sp>
            <p:nvSpPr>
              <p:cNvPr id="9" name="Rectangle 8">
                <a:extLst>
                  <a:ext uri="{FF2B5EF4-FFF2-40B4-BE49-F238E27FC236}">
                    <a16:creationId xmlns:a16="http://schemas.microsoft.com/office/drawing/2014/main" id="{514DEFDE-A49F-4562-AA8D-D8665519D573}"/>
                  </a:ext>
                </a:extLst>
              </p:cNvPr>
              <p:cNvSpPr/>
              <p:nvPr/>
            </p:nvSpPr>
            <p:spPr>
              <a:xfrm>
                <a:off x="2227164" y="2231939"/>
                <a:ext cx="7132320" cy="37490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12" name="Graphic 11">
                <a:extLst>
                  <a:ext uri="{FF2B5EF4-FFF2-40B4-BE49-F238E27FC236}">
                    <a16:creationId xmlns:a16="http://schemas.microsoft.com/office/drawing/2014/main" id="{C4E8DF2C-EAD2-4D65-8B2E-C5E632B559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4483" y="1150151"/>
                <a:ext cx="457200" cy="457200"/>
              </a:xfrm>
              <a:prstGeom prst="rect">
                <a:avLst/>
              </a:prstGeom>
            </p:spPr>
          </p:pic>
          <p:pic>
            <p:nvPicPr>
              <p:cNvPr id="13" name="Graphic 12">
                <a:extLst>
                  <a:ext uri="{FF2B5EF4-FFF2-40B4-BE49-F238E27FC236}">
                    <a16:creationId xmlns:a16="http://schemas.microsoft.com/office/drawing/2014/main" id="{B138E9FD-83A0-4BF0-8A1E-84E063D00E2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7164" y="2231939"/>
                <a:ext cx="457200" cy="457200"/>
              </a:xfrm>
              <a:prstGeom prst="rect">
                <a:avLst/>
              </a:prstGeom>
            </p:spPr>
          </p:pic>
          <p:sp>
            <p:nvSpPr>
              <p:cNvPr id="14" name="Rectangle 13">
                <a:extLst>
                  <a:ext uri="{FF2B5EF4-FFF2-40B4-BE49-F238E27FC236}">
                    <a16:creationId xmlns:a16="http://schemas.microsoft.com/office/drawing/2014/main" id="{E8443B38-0ED1-42D2-9942-354F8D6AF3FA}"/>
                  </a:ext>
                </a:extLst>
              </p:cNvPr>
              <p:cNvSpPr/>
              <p:nvPr/>
            </p:nvSpPr>
            <p:spPr>
              <a:xfrm>
                <a:off x="1784483" y="1150149"/>
                <a:ext cx="7863840" cy="51206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sp>
            <p:nvSpPr>
              <p:cNvPr id="19" name="Rectangle 18">
                <a:extLst>
                  <a:ext uri="{FF2B5EF4-FFF2-40B4-BE49-F238E27FC236}">
                    <a16:creationId xmlns:a16="http://schemas.microsoft.com/office/drawing/2014/main" id="{FC3573FC-1472-4A9B-9DD5-40E2E28D9E1D}"/>
                  </a:ext>
                </a:extLst>
              </p:cNvPr>
              <p:cNvSpPr/>
              <p:nvPr/>
            </p:nvSpPr>
            <p:spPr>
              <a:xfrm>
                <a:off x="2010784" y="1678483"/>
                <a:ext cx="7498080" cy="44805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20" name="Graphic 19">
                <a:extLst>
                  <a:ext uri="{FF2B5EF4-FFF2-40B4-BE49-F238E27FC236}">
                    <a16:creationId xmlns:a16="http://schemas.microsoft.com/office/drawing/2014/main" id="{3BDDC857-1710-42F4-B35E-AC1893194C0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10784" y="1678486"/>
                <a:ext cx="457200" cy="457200"/>
              </a:xfrm>
              <a:prstGeom prst="rect">
                <a:avLst/>
              </a:prstGeom>
            </p:spPr>
          </p:pic>
          <p:grpSp>
            <p:nvGrpSpPr>
              <p:cNvPr id="8" name="Group 7">
                <a:extLst>
                  <a:ext uri="{FF2B5EF4-FFF2-40B4-BE49-F238E27FC236}">
                    <a16:creationId xmlns:a16="http://schemas.microsoft.com/office/drawing/2014/main" id="{15B8C154-74E0-4850-838F-53D74FA54D37}"/>
                  </a:ext>
                </a:extLst>
              </p:cNvPr>
              <p:cNvGrpSpPr/>
              <p:nvPr/>
            </p:nvGrpSpPr>
            <p:grpSpPr>
              <a:xfrm>
                <a:off x="3188635" y="1847979"/>
                <a:ext cx="2468880" cy="4251960"/>
                <a:chOff x="3188635" y="1847979"/>
                <a:chExt cx="2468880" cy="4251960"/>
              </a:xfrm>
            </p:grpSpPr>
            <p:sp>
              <p:nvSpPr>
                <p:cNvPr id="11" name="Rectangle 10">
                  <a:extLst>
                    <a:ext uri="{FF2B5EF4-FFF2-40B4-BE49-F238E27FC236}">
                      <a16:creationId xmlns:a16="http://schemas.microsoft.com/office/drawing/2014/main" id="{117223B7-202E-438B-958E-34D4738AF053}"/>
                    </a:ext>
                  </a:extLst>
                </p:cNvPr>
                <p:cNvSpPr/>
                <p:nvPr/>
              </p:nvSpPr>
              <p:spPr>
                <a:xfrm>
                  <a:off x="3188635" y="1847979"/>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15" name="Rectangle 14">
                  <a:extLst>
                    <a:ext uri="{FF2B5EF4-FFF2-40B4-BE49-F238E27FC236}">
                      <a16:creationId xmlns:a16="http://schemas.microsoft.com/office/drawing/2014/main" id="{3BEF9C94-7206-48E9-B18B-05A47BCD3172}"/>
                    </a:ext>
                  </a:extLst>
                </p:cNvPr>
                <p:cNvSpPr/>
                <p:nvPr/>
              </p:nvSpPr>
              <p:spPr>
                <a:xfrm>
                  <a:off x="3325795" y="2595629"/>
                  <a:ext cx="21945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p>
              </p:txBody>
            </p:sp>
            <p:pic>
              <p:nvPicPr>
                <p:cNvPr id="16" name="Graphic 15">
                  <a:extLst>
                    <a:ext uri="{FF2B5EF4-FFF2-40B4-BE49-F238E27FC236}">
                      <a16:creationId xmlns:a16="http://schemas.microsoft.com/office/drawing/2014/main" id="{3D3DE31C-C021-4D2B-90B4-27768B20FEB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5797" y="2593270"/>
                  <a:ext cx="457200" cy="457200"/>
                </a:xfrm>
                <a:prstGeom prst="rect">
                  <a:avLst/>
                </a:prstGeom>
              </p:spPr>
            </p:pic>
            <p:pic>
              <p:nvPicPr>
                <p:cNvPr id="26" name="Graphic 25">
                  <a:extLst>
                    <a:ext uri="{FF2B5EF4-FFF2-40B4-BE49-F238E27FC236}">
                      <a16:creationId xmlns:a16="http://schemas.microsoft.com/office/drawing/2014/main" id="{F27D04F1-0D5C-4E89-B0FD-DB4C45BE33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8347" y="3177719"/>
                  <a:ext cx="469900" cy="469900"/>
                </a:xfrm>
                <a:prstGeom prst="rect">
                  <a:avLst/>
                </a:prstGeom>
              </p:spPr>
            </p:pic>
            <p:sp>
              <p:nvSpPr>
                <p:cNvPr id="29" name="TextBox 28">
                  <a:extLst>
                    <a:ext uri="{FF2B5EF4-FFF2-40B4-BE49-F238E27FC236}">
                      <a16:creationId xmlns:a16="http://schemas.microsoft.com/office/drawing/2014/main" id="{F7E3375B-6F83-4DCD-B640-D5AA5C921113}"/>
                    </a:ext>
                  </a:extLst>
                </p:cNvPr>
                <p:cNvSpPr txBox="1"/>
                <p:nvPr/>
              </p:nvSpPr>
              <p:spPr>
                <a:xfrm>
                  <a:off x="3833044" y="3619860"/>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sp>
              <p:nvSpPr>
                <p:cNvPr id="10" name="Rectangle 9">
                  <a:extLst>
                    <a:ext uri="{FF2B5EF4-FFF2-40B4-BE49-F238E27FC236}">
                      <a16:creationId xmlns:a16="http://schemas.microsoft.com/office/drawing/2014/main" id="{FD0DB8FB-FD51-4A7B-9C09-C711097B0134}"/>
                    </a:ext>
                  </a:extLst>
                </p:cNvPr>
                <p:cNvSpPr/>
                <p:nvPr/>
              </p:nvSpPr>
              <p:spPr>
                <a:xfrm>
                  <a:off x="3325795"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10.0.1.0/24</a:t>
                  </a:r>
                </a:p>
              </p:txBody>
            </p:sp>
            <p:pic>
              <p:nvPicPr>
                <p:cNvPr id="17" name="Graphic 16">
                  <a:extLst>
                    <a:ext uri="{FF2B5EF4-FFF2-40B4-BE49-F238E27FC236}">
                      <a16:creationId xmlns:a16="http://schemas.microsoft.com/office/drawing/2014/main" id="{02F95070-3DBB-47C3-A1EE-70A993FC61E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5795" y="4141969"/>
                  <a:ext cx="457200" cy="457200"/>
                </a:xfrm>
                <a:prstGeom prst="rect">
                  <a:avLst/>
                </a:prstGeom>
              </p:spPr>
            </p:pic>
            <p:pic>
              <p:nvPicPr>
                <p:cNvPr id="30" name="Graphic 29">
                  <a:extLst>
                    <a:ext uri="{FF2B5EF4-FFF2-40B4-BE49-F238E27FC236}">
                      <a16:creationId xmlns:a16="http://schemas.microsoft.com/office/drawing/2014/main" id="{DAE272E9-195A-47ED-9923-F0666304947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8345" y="5098809"/>
                  <a:ext cx="457200" cy="457200"/>
                </a:xfrm>
                <a:prstGeom prst="rect">
                  <a:avLst/>
                </a:prstGeom>
              </p:spPr>
            </p:pic>
            <p:sp>
              <p:nvSpPr>
                <p:cNvPr id="35" name="Rectangle 34">
                  <a:extLst>
                    <a:ext uri="{FF2B5EF4-FFF2-40B4-BE49-F238E27FC236}">
                      <a16:creationId xmlns:a16="http://schemas.microsoft.com/office/drawing/2014/main" id="{6D7F6CFE-DA21-41FE-8CA1-81CF442770BB}"/>
                    </a:ext>
                  </a:extLst>
                </p:cNvPr>
                <p:cNvSpPr/>
                <p:nvPr/>
              </p:nvSpPr>
              <p:spPr>
                <a:xfrm>
                  <a:off x="3640645"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38" name="TextBox 37">
                  <a:extLst>
                    <a:ext uri="{FF2B5EF4-FFF2-40B4-BE49-F238E27FC236}">
                      <a16:creationId xmlns:a16="http://schemas.microsoft.com/office/drawing/2014/main" id="{AE09ED27-2FDC-4A64-82A0-EBE4145A3E86}"/>
                    </a:ext>
                  </a:extLst>
                </p:cNvPr>
                <p:cNvSpPr txBox="1"/>
                <p:nvPr/>
              </p:nvSpPr>
              <p:spPr>
                <a:xfrm>
                  <a:off x="3715223" y="5535174"/>
                  <a:ext cx="16161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Primary</a:t>
                  </a:r>
                </a:p>
              </p:txBody>
            </p:sp>
          </p:grpSp>
          <p:grpSp>
            <p:nvGrpSpPr>
              <p:cNvPr id="7" name="Group 6">
                <a:extLst>
                  <a:ext uri="{FF2B5EF4-FFF2-40B4-BE49-F238E27FC236}">
                    <a16:creationId xmlns:a16="http://schemas.microsoft.com/office/drawing/2014/main" id="{A917A818-C8DC-4EDD-A27A-A76F8D9C6C7A}"/>
                  </a:ext>
                </a:extLst>
              </p:cNvPr>
              <p:cNvGrpSpPr/>
              <p:nvPr/>
            </p:nvGrpSpPr>
            <p:grpSpPr>
              <a:xfrm>
                <a:off x="6792679" y="1847980"/>
                <a:ext cx="2468880" cy="4251960"/>
                <a:chOff x="7530614" y="1847980"/>
                <a:chExt cx="2468880" cy="4251960"/>
              </a:xfrm>
            </p:grpSpPr>
            <p:sp>
              <p:nvSpPr>
                <p:cNvPr id="18" name="Rectangle 17">
                  <a:extLst>
                    <a:ext uri="{FF2B5EF4-FFF2-40B4-BE49-F238E27FC236}">
                      <a16:creationId xmlns:a16="http://schemas.microsoft.com/office/drawing/2014/main" id="{13588076-E96A-4843-9413-3222EF7010DC}"/>
                    </a:ext>
                  </a:extLst>
                </p:cNvPr>
                <p:cNvSpPr/>
                <p:nvPr/>
              </p:nvSpPr>
              <p:spPr>
                <a:xfrm>
                  <a:off x="7530614" y="1847980"/>
                  <a:ext cx="2468880" cy="42519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sp>
              <p:nvSpPr>
                <p:cNvPr id="22" name="Rectangle 21">
                  <a:extLst>
                    <a:ext uri="{FF2B5EF4-FFF2-40B4-BE49-F238E27FC236}">
                      <a16:creationId xmlns:a16="http://schemas.microsoft.com/office/drawing/2014/main" id="{2ED2A53E-E930-4AE3-8C6D-1E39C0D76364}"/>
                    </a:ext>
                  </a:extLst>
                </p:cNvPr>
                <p:cNvSpPr/>
                <p:nvPr/>
              </p:nvSpPr>
              <p:spPr>
                <a:xfrm>
                  <a:off x="7667774" y="4141969"/>
                  <a:ext cx="219456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10.0.3.0/24</a:t>
                  </a:r>
                </a:p>
              </p:txBody>
            </p:sp>
            <p:sp>
              <p:nvSpPr>
                <p:cNvPr id="23" name="Rectangle 22">
                  <a:extLst>
                    <a:ext uri="{FF2B5EF4-FFF2-40B4-BE49-F238E27FC236}">
                      <a16:creationId xmlns:a16="http://schemas.microsoft.com/office/drawing/2014/main" id="{C1F44CE2-5452-45D1-81E2-A03A04C57F51}"/>
                    </a:ext>
                  </a:extLst>
                </p:cNvPr>
                <p:cNvSpPr/>
                <p:nvPr/>
              </p:nvSpPr>
              <p:spPr>
                <a:xfrm>
                  <a:off x="7667774" y="2322915"/>
                  <a:ext cx="21945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p>
              </p:txBody>
            </p:sp>
            <p:pic>
              <p:nvPicPr>
                <p:cNvPr id="24" name="Graphic 23">
                  <a:extLst>
                    <a:ext uri="{FF2B5EF4-FFF2-40B4-BE49-F238E27FC236}">
                      <a16:creationId xmlns:a16="http://schemas.microsoft.com/office/drawing/2014/main" id="{25D80D34-89D9-46CB-BFF6-E1CB86D601A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7774" y="2322915"/>
                  <a:ext cx="457200" cy="457200"/>
                </a:xfrm>
                <a:prstGeom prst="rect">
                  <a:avLst/>
                </a:prstGeom>
              </p:spPr>
            </p:pic>
            <p:pic>
              <p:nvPicPr>
                <p:cNvPr id="25" name="Graphic 24">
                  <a:extLst>
                    <a:ext uri="{FF2B5EF4-FFF2-40B4-BE49-F238E27FC236}">
                      <a16:creationId xmlns:a16="http://schemas.microsoft.com/office/drawing/2014/main" id="{990EF37B-A701-4967-8072-F4CB599E022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67774" y="4141969"/>
                  <a:ext cx="457200" cy="457200"/>
                </a:xfrm>
                <a:prstGeom prst="rect">
                  <a:avLst/>
                </a:prstGeom>
              </p:spPr>
            </p:pic>
            <p:pic>
              <p:nvPicPr>
                <p:cNvPr id="31" name="Graphic 30">
                  <a:extLst>
                    <a:ext uri="{FF2B5EF4-FFF2-40B4-BE49-F238E27FC236}">
                      <a16:creationId xmlns:a16="http://schemas.microsoft.com/office/drawing/2014/main" id="{17B5885E-35A2-47DD-9BC3-8D5BCD67637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30104" y="5086109"/>
                  <a:ext cx="469900" cy="469900"/>
                </a:xfrm>
                <a:prstGeom prst="rect">
                  <a:avLst/>
                </a:prstGeom>
              </p:spPr>
            </p:pic>
            <p:sp>
              <p:nvSpPr>
                <p:cNvPr id="33" name="Rectangle 32">
                  <a:extLst>
                    <a:ext uri="{FF2B5EF4-FFF2-40B4-BE49-F238E27FC236}">
                      <a16:creationId xmlns:a16="http://schemas.microsoft.com/office/drawing/2014/main" id="{D3328EEE-6B67-455B-B351-A7923AAE6CD2}"/>
                    </a:ext>
                  </a:extLst>
                </p:cNvPr>
                <p:cNvSpPr/>
                <p:nvPr/>
              </p:nvSpPr>
              <p:spPr>
                <a:xfrm>
                  <a:off x="7882404" y="2899955"/>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34" name="Rectangle 33">
                  <a:extLst>
                    <a:ext uri="{FF2B5EF4-FFF2-40B4-BE49-F238E27FC236}">
                      <a16:creationId xmlns:a16="http://schemas.microsoft.com/office/drawing/2014/main" id="{13FAFCF8-E93F-4FAF-8BE6-D4BA36A14D02}"/>
                    </a:ext>
                  </a:extLst>
                </p:cNvPr>
                <p:cNvSpPr/>
                <p:nvPr/>
              </p:nvSpPr>
              <p:spPr>
                <a:xfrm>
                  <a:off x="7882404" y="4715493"/>
                  <a:ext cx="17653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36" name="Graphic 35">
                  <a:extLst>
                    <a:ext uri="{FF2B5EF4-FFF2-40B4-BE49-F238E27FC236}">
                      <a16:creationId xmlns:a16="http://schemas.microsoft.com/office/drawing/2014/main" id="{54D39946-AFF9-47E5-99F0-4FFAA8B5886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0104" y="3304388"/>
                  <a:ext cx="469900" cy="469900"/>
                </a:xfrm>
                <a:prstGeom prst="rect">
                  <a:avLst/>
                </a:prstGeom>
              </p:spPr>
            </p:pic>
            <p:sp>
              <p:nvSpPr>
                <p:cNvPr id="37" name="TextBox 36">
                  <a:extLst>
                    <a:ext uri="{FF2B5EF4-FFF2-40B4-BE49-F238E27FC236}">
                      <a16:creationId xmlns:a16="http://schemas.microsoft.com/office/drawing/2014/main" id="{93DDC669-C173-4813-8443-4876CAD16EE2}"/>
                    </a:ext>
                  </a:extLst>
                </p:cNvPr>
                <p:cNvSpPr txBox="1"/>
                <p:nvPr/>
              </p:nvSpPr>
              <p:spPr>
                <a:xfrm>
                  <a:off x="8070793" y="3724997"/>
                  <a:ext cx="13885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Server 1</a:t>
                  </a:r>
                </a:p>
              </p:txBody>
            </p:sp>
            <p:sp>
              <p:nvSpPr>
                <p:cNvPr id="39" name="TextBox 38">
                  <a:extLst>
                    <a:ext uri="{FF2B5EF4-FFF2-40B4-BE49-F238E27FC236}">
                      <a16:creationId xmlns:a16="http://schemas.microsoft.com/office/drawing/2014/main" id="{E02DB993-A871-4052-8A14-B1396EDCA962}"/>
                    </a:ext>
                  </a:extLst>
                </p:cNvPr>
                <p:cNvSpPr txBox="1"/>
                <p:nvPr/>
              </p:nvSpPr>
              <p:spPr>
                <a:xfrm>
                  <a:off x="7832748" y="5535174"/>
                  <a:ext cx="186461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Secondary</a:t>
                  </a:r>
                </a:p>
              </p:txBody>
            </p:sp>
          </p:grpSp>
          <p:grpSp>
            <p:nvGrpSpPr>
              <p:cNvPr id="27" name="Group 26">
                <a:extLst>
                  <a:ext uri="{FF2B5EF4-FFF2-40B4-BE49-F238E27FC236}">
                    <a16:creationId xmlns:a16="http://schemas.microsoft.com/office/drawing/2014/main" id="{A01D68BE-9E61-4CD9-BD2A-C9CD70505EE7}"/>
                  </a:ext>
                </a:extLst>
              </p:cNvPr>
              <p:cNvGrpSpPr/>
              <p:nvPr/>
            </p:nvGrpSpPr>
            <p:grpSpPr>
              <a:xfrm>
                <a:off x="5754455" y="1991532"/>
                <a:ext cx="941283" cy="936461"/>
                <a:chOff x="5762841" y="1991532"/>
                <a:chExt cx="941283" cy="936461"/>
              </a:xfrm>
            </p:grpSpPr>
            <p:pic>
              <p:nvPicPr>
                <p:cNvPr id="21" name="Graphic 20">
                  <a:extLst>
                    <a:ext uri="{FF2B5EF4-FFF2-40B4-BE49-F238E27FC236}">
                      <a16:creationId xmlns:a16="http://schemas.microsoft.com/office/drawing/2014/main" id="{E5A06A09-DE9C-45C3-BCC2-65DA74C6D02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11715" y="1991532"/>
                  <a:ext cx="469900" cy="469900"/>
                </a:xfrm>
                <a:prstGeom prst="rect">
                  <a:avLst/>
                </a:prstGeom>
              </p:spPr>
            </p:pic>
            <p:sp>
              <p:nvSpPr>
                <p:cNvPr id="43" name="TextBox 42">
                  <a:extLst>
                    <a:ext uri="{FF2B5EF4-FFF2-40B4-BE49-F238E27FC236}">
                      <a16:creationId xmlns:a16="http://schemas.microsoft.com/office/drawing/2014/main" id="{C40008C5-8D59-4517-9374-F45C9C471801}"/>
                    </a:ext>
                  </a:extLst>
                </p:cNvPr>
                <p:cNvSpPr txBox="1"/>
                <p:nvPr/>
              </p:nvSpPr>
              <p:spPr>
                <a:xfrm>
                  <a:off x="5762841" y="2343218"/>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cxnSp>
          <p:nvCxnSpPr>
            <p:cNvPr id="40" name="Straight Connector 39">
              <a:extLst>
                <a:ext uri="{FF2B5EF4-FFF2-40B4-BE49-F238E27FC236}">
                  <a16:creationId xmlns:a16="http://schemas.microsoft.com/office/drawing/2014/main" id="{F2B27419-2940-4B87-94FA-1CA72D4AC4A2}"/>
                </a:ext>
              </a:extLst>
            </p:cNvPr>
            <p:cNvCxnSpPr>
              <a:endCxn id="36" idx="1"/>
            </p:cNvCxnSpPr>
            <p:nvPr/>
          </p:nvCxnSpPr>
          <p:spPr>
            <a:xfrm flipV="1">
              <a:off x="5137844" y="3651632"/>
              <a:ext cx="3033922" cy="1802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69F22-DED7-403A-9564-46FAAF738844}"/>
                </a:ext>
              </a:extLst>
            </p:cNvPr>
            <p:cNvCxnSpPr>
              <a:endCxn id="31" idx="1"/>
            </p:cNvCxnSpPr>
            <p:nvPr/>
          </p:nvCxnSpPr>
          <p:spPr>
            <a:xfrm flipV="1">
              <a:off x="5137844" y="5433353"/>
              <a:ext cx="3033922" cy="2096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3C05CFA2-43D8-4A9E-8CCA-A539837C7E23}"/>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p>
        </p:txBody>
      </p:sp>
      <p:sp>
        <p:nvSpPr>
          <p:cNvPr id="5" name="Slide Number Placeholder 4">
            <a:extLst>
              <a:ext uri="{FF2B5EF4-FFF2-40B4-BE49-F238E27FC236}">
                <a16:creationId xmlns:a16="http://schemas.microsoft.com/office/drawing/2014/main" id="{94C3CB44-E8D0-4425-BF92-8A4A76E2314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191688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6: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r>
              <a:rPr lang="en-US" dirty="0">
                <a:latin typeface="+mn-lt"/>
              </a:rPr>
              <a:t>Create an Amazon Machine Image (AMI) from a running instance.</a:t>
            </a:r>
          </a:p>
          <a:p>
            <a:r>
              <a:rPr lang="en-US" dirty="0">
                <a:latin typeface="+mn-lt"/>
              </a:rPr>
              <a:t>Create an Application Load Balancer.</a:t>
            </a:r>
          </a:p>
          <a:p>
            <a:r>
              <a:rPr lang="en-US" dirty="0">
                <a:latin typeface="+mn-lt"/>
              </a:rPr>
              <a:t>Create a launch configuration and an Auto Scaling group.</a:t>
            </a:r>
          </a:p>
          <a:p>
            <a:r>
              <a:rPr lang="en-US" dirty="0">
                <a:latin typeface="+mn-lt"/>
              </a:rPr>
              <a:t>Automatically scale new instances within a private subnet.</a:t>
            </a:r>
          </a:p>
          <a:p>
            <a:r>
              <a:rPr lang="en-US" dirty="0">
                <a:latin typeface="+mn-lt"/>
              </a:rPr>
              <a:t>Create Amazon CloudWatch alarms and monitor performance of your infrastructure.</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6: Final product </a:t>
            </a:r>
          </a:p>
        </p:txBody>
      </p:sp>
      <p:grpSp>
        <p:nvGrpSpPr>
          <p:cNvPr id="7" name="Group 6" descr="final lab architecture diagram.">
            <a:extLst>
              <a:ext uri="{FF2B5EF4-FFF2-40B4-BE49-F238E27FC236}">
                <a16:creationId xmlns:a16="http://schemas.microsoft.com/office/drawing/2014/main" id="{2A737A52-9E8E-439E-B174-35E686D4A085}"/>
              </a:ext>
            </a:extLst>
          </p:cNvPr>
          <p:cNvGrpSpPr/>
          <p:nvPr/>
        </p:nvGrpSpPr>
        <p:grpSpPr>
          <a:xfrm>
            <a:off x="1615440" y="1219200"/>
            <a:ext cx="8961120" cy="5202107"/>
            <a:chOff x="1126761" y="1219200"/>
            <a:chExt cx="8961120" cy="5202107"/>
          </a:xfrm>
        </p:grpSpPr>
        <p:sp>
          <p:nvSpPr>
            <p:cNvPr id="30" name="Rectangle 29">
              <a:extLst>
                <a:ext uri="{FF2B5EF4-FFF2-40B4-BE49-F238E27FC236}">
                  <a16:creationId xmlns:a16="http://schemas.microsoft.com/office/drawing/2014/main" id="{17D00107-BA35-4599-9384-6F6496ABF80E}"/>
                </a:ext>
              </a:extLst>
            </p:cNvPr>
            <p:cNvSpPr/>
            <p:nvPr/>
          </p:nvSpPr>
          <p:spPr>
            <a:xfrm>
              <a:off x="2227164" y="2036618"/>
              <a:ext cx="7680960" cy="42062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10.0.0.0/16</a:t>
              </a:r>
              <a:endParaRPr kumimoji="0" lang="en-US" sz="1200" b="0" i="0" u="none" strike="noStrike" kern="0" cap="none" spc="0" normalizeH="0" baseline="0" noProof="0" dirty="0">
                <a:ln w="0"/>
                <a:solidFill>
                  <a:srgbClr val="1D8900"/>
                </a:solidFill>
                <a:effectLst/>
                <a:uLnTx/>
                <a:uFillTx/>
                <a:latin typeface="Arial" panose="020B0604020202020204"/>
                <a:ea typeface="+mn-ea"/>
                <a:cs typeface="+mn-cs"/>
              </a:endParaRPr>
            </a:p>
          </p:txBody>
        </p:sp>
        <p:pic>
          <p:nvPicPr>
            <p:cNvPr id="33" name="Graphic 32">
              <a:extLst>
                <a:ext uri="{FF2B5EF4-FFF2-40B4-BE49-F238E27FC236}">
                  <a16:creationId xmlns:a16="http://schemas.microsoft.com/office/drawing/2014/main" id="{7A6B09B2-C627-430C-B753-787D2B194C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761" y="1219200"/>
              <a:ext cx="457200" cy="457200"/>
            </a:xfrm>
            <a:prstGeom prst="rect">
              <a:avLst/>
            </a:prstGeom>
          </p:spPr>
        </p:pic>
        <p:pic>
          <p:nvPicPr>
            <p:cNvPr id="34" name="Graphic 33">
              <a:extLst>
                <a:ext uri="{FF2B5EF4-FFF2-40B4-BE49-F238E27FC236}">
                  <a16:creationId xmlns:a16="http://schemas.microsoft.com/office/drawing/2014/main" id="{30B0C4E3-B703-4DB2-8579-C2026B250C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7164" y="2036618"/>
              <a:ext cx="457200" cy="457200"/>
            </a:xfrm>
            <a:prstGeom prst="rect">
              <a:avLst/>
            </a:prstGeom>
          </p:spPr>
        </p:pic>
        <p:sp>
          <p:nvSpPr>
            <p:cNvPr id="35" name="Rectangle 34">
              <a:extLst>
                <a:ext uri="{FF2B5EF4-FFF2-40B4-BE49-F238E27FC236}">
                  <a16:creationId xmlns:a16="http://schemas.microsoft.com/office/drawing/2014/main" id="{432EFBFF-C4AC-4A55-8610-68F90AC8C8BF}"/>
                </a:ext>
              </a:extLst>
            </p:cNvPr>
            <p:cNvSpPr/>
            <p:nvPr/>
          </p:nvSpPr>
          <p:spPr>
            <a:xfrm>
              <a:off x="1126761" y="1219200"/>
              <a:ext cx="8961120" cy="520210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pic>
          <p:nvPicPr>
            <p:cNvPr id="37" name="Graphic 36">
              <a:extLst>
                <a:ext uri="{FF2B5EF4-FFF2-40B4-BE49-F238E27FC236}">
                  <a16:creationId xmlns:a16="http://schemas.microsoft.com/office/drawing/2014/main" id="{F79F6BFC-8872-428F-8525-76C22B06B0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2935" y="2367961"/>
              <a:ext cx="457200" cy="457200"/>
            </a:xfrm>
            <a:prstGeom prst="rect">
              <a:avLst/>
            </a:prstGeom>
          </p:spPr>
        </p:pic>
        <p:pic>
          <p:nvPicPr>
            <p:cNvPr id="38" name="Graphic 37">
              <a:extLst>
                <a:ext uri="{FF2B5EF4-FFF2-40B4-BE49-F238E27FC236}">
                  <a16:creationId xmlns:a16="http://schemas.microsoft.com/office/drawing/2014/main" id="{0E6DA6C3-EBDA-44C1-9EAC-9E090431494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92935" y="3721795"/>
              <a:ext cx="457200" cy="457200"/>
            </a:xfrm>
            <a:prstGeom prst="rect">
              <a:avLst/>
            </a:prstGeom>
          </p:spPr>
        </p:pic>
        <p:sp>
          <p:nvSpPr>
            <p:cNvPr id="40" name="Rectangle 39">
              <a:extLst>
                <a:ext uri="{FF2B5EF4-FFF2-40B4-BE49-F238E27FC236}">
                  <a16:creationId xmlns:a16="http://schemas.microsoft.com/office/drawing/2014/main" id="{7A9FC195-4667-4D87-AE26-54C34FCCC971}"/>
                </a:ext>
              </a:extLst>
            </p:cNvPr>
            <p:cNvSpPr/>
            <p:nvPr/>
          </p:nvSpPr>
          <p:spPr>
            <a:xfrm>
              <a:off x="1673902" y="1579418"/>
              <a:ext cx="8321040" cy="4769661"/>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Region</a:t>
              </a:r>
              <a:endParaRPr kumimoji="0" lang="en-US" sz="1200" b="0" i="0" u="none" strike="noStrike" kern="0" cap="none" spc="0" normalizeH="0" baseline="0" noProof="0" dirty="0">
                <a:ln>
                  <a:noFill/>
                </a:ln>
                <a:solidFill>
                  <a:srgbClr val="007CBC"/>
                </a:solidFill>
                <a:effectLst/>
                <a:uLnTx/>
                <a:uFillTx/>
                <a:latin typeface="Arial" panose="020B0604020202020204"/>
                <a:ea typeface="+mn-ea"/>
                <a:cs typeface="+mn-cs"/>
              </a:endParaRPr>
            </a:p>
          </p:txBody>
        </p:sp>
        <p:pic>
          <p:nvPicPr>
            <p:cNvPr id="41" name="Graphic 40">
              <a:extLst>
                <a:ext uri="{FF2B5EF4-FFF2-40B4-BE49-F238E27FC236}">
                  <a16:creationId xmlns:a16="http://schemas.microsoft.com/office/drawing/2014/main" id="{F3D81113-5EA2-4D00-9387-C80E404ACE3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73902" y="1579418"/>
              <a:ext cx="457200" cy="457200"/>
            </a:xfrm>
            <a:prstGeom prst="rect">
              <a:avLst/>
            </a:prstGeom>
          </p:spPr>
        </p:pic>
        <p:sp>
          <p:nvSpPr>
            <p:cNvPr id="75" name="Rectangle 74">
              <a:extLst>
                <a:ext uri="{FF2B5EF4-FFF2-40B4-BE49-F238E27FC236}">
                  <a16:creationId xmlns:a16="http://schemas.microsoft.com/office/drawing/2014/main" id="{BAF5F3A9-39C6-4FB3-B778-38DD17210FBD}"/>
                </a:ext>
              </a:extLst>
            </p:cNvPr>
            <p:cNvSpPr/>
            <p:nvPr/>
          </p:nvSpPr>
          <p:spPr>
            <a:xfrm>
              <a:off x="3467835" y="4268338"/>
              <a:ext cx="6217920" cy="997204"/>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t>Auto Scaling </a:t>
              </a:r>
              <a:b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rPr>
                <a:t>group</a:t>
              </a:r>
            </a:p>
          </p:txBody>
        </p:sp>
        <p:grpSp>
          <p:nvGrpSpPr>
            <p:cNvPr id="6" name="Group 5">
              <a:extLst>
                <a:ext uri="{FF2B5EF4-FFF2-40B4-BE49-F238E27FC236}">
                  <a16:creationId xmlns:a16="http://schemas.microsoft.com/office/drawing/2014/main" id="{B0413FA8-C49A-4336-A2A1-C049E610514E}"/>
                </a:ext>
              </a:extLst>
            </p:cNvPr>
            <p:cNvGrpSpPr/>
            <p:nvPr/>
          </p:nvGrpSpPr>
          <p:grpSpPr>
            <a:xfrm>
              <a:off x="5812729" y="3093086"/>
              <a:ext cx="1449436" cy="1010314"/>
              <a:chOff x="6029339" y="2804330"/>
              <a:chExt cx="1449436" cy="1010314"/>
            </a:xfrm>
          </p:grpSpPr>
          <p:sp>
            <p:nvSpPr>
              <p:cNvPr id="27" name="TextBox 26">
                <a:extLst>
                  <a:ext uri="{FF2B5EF4-FFF2-40B4-BE49-F238E27FC236}">
                    <a16:creationId xmlns:a16="http://schemas.microsoft.com/office/drawing/2014/main" id="{A74380EF-D905-4CA9-A9AB-7D2F78E8B035}"/>
                  </a:ext>
                </a:extLst>
              </p:cNvPr>
              <p:cNvSpPr txBox="1"/>
              <p:nvPr/>
            </p:nvSpPr>
            <p:spPr>
              <a:xfrm>
                <a:off x="6029339" y="3229869"/>
                <a:ext cx="14494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28" name="Graphic 27">
                <a:extLst>
                  <a:ext uri="{FF2B5EF4-FFF2-40B4-BE49-F238E27FC236}">
                    <a16:creationId xmlns:a16="http://schemas.microsoft.com/office/drawing/2014/main" id="{FA374C61-45EF-46A9-A6AD-B4F3038532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9107" y="2804330"/>
                <a:ext cx="469900" cy="469900"/>
              </a:xfrm>
              <a:prstGeom prst="rect">
                <a:avLst/>
              </a:prstGeom>
            </p:spPr>
          </p:pic>
        </p:grpSp>
        <p:grpSp>
          <p:nvGrpSpPr>
            <p:cNvPr id="5" name="Group 4">
              <a:extLst>
                <a:ext uri="{FF2B5EF4-FFF2-40B4-BE49-F238E27FC236}">
                  <a16:creationId xmlns:a16="http://schemas.microsoft.com/office/drawing/2014/main" id="{FB7E3780-178A-4436-ACBA-4D595180BEBD}"/>
                </a:ext>
              </a:extLst>
            </p:cNvPr>
            <p:cNvGrpSpPr/>
            <p:nvPr/>
          </p:nvGrpSpPr>
          <p:grpSpPr>
            <a:xfrm>
              <a:off x="6066806" y="1788826"/>
              <a:ext cx="941283" cy="936461"/>
              <a:chOff x="6283416" y="1788826"/>
              <a:chExt cx="941283" cy="936461"/>
            </a:xfrm>
          </p:grpSpPr>
          <p:pic>
            <p:nvPicPr>
              <p:cNvPr id="42" name="Graphic 41">
                <a:extLst>
                  <a:ext uri="{FF2B5EF4-FFF2-40B4-BE49-F238E27FC236}">
                    <a16:creationId xmlns:a16="http://schemas.microsoft.com/office/drawing/2014/main" id="{8E78E199-961B-4E50-A92D-A0989F17115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19107" y="1788826"/>
                <a:ext cx="469900" cy="469900"/>
              </a:xfrm>
              <a:prstGeom prst="rect">
                <a:avLst/>
              </a:prstGeom>
            </p:spPr>
          </p:pic>
          <p:sp>
            <p:nvSpPr>
              <p:cNvPr id="67" name="TextBox 66">
                <a:extLst>
                  <a:ext uri="{FF2B5EF4-FFF2-40B4-BE49-F238E27FC236}">
                    <a16:creationId xmlns:a16="http://schemas.microsoft.com/office/drawing/2014/main" id="{8239E922-98B5-4060-AB64-F3927F511EE9}"/>
                  </a:ext>
                </a:extLst>
              </p:cNvPr>
              <p:cNvSpPr txBox="1"/>
              <p:nvPr/>
            </p:nvSpPr>
            <p:spPr>
              <a:xfrm>
                <a:off x="6283416" y="2140512"/>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pic>
          <p:nvPicPr>
            <p:cNvPr id="76" name="Graphic 75">
              <a:extLst>
                <a:ext uri="{FF2B5EF4-FFF2-40B4-BE49-F238E27FC236}">
                  <a16:creationId xmlns:a16="http://schemas.microsoft.com/office/drawing/2014/main" id="{580F21F7-12B9-4B4B-8D03-71D023996B3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1695" y="4268338"/>
              <a:ext cx="330200" cy="330200"/>
            </a:xfrm>
            <a:prstGeom prst="rect">
              <a:avLst/>
            </a:prstGeom>
          </p:spPr>
        </p:pic>
        <p:sp>
          <p:nvSpPr>
            <p:cNvPr id="39" name="Rectangle 38">
              <a:extLst>
                <a:ext uri="{FF2B5EF4-FFF2-40B4-BE49-F238E27FC236}">
                  <a16:creationId xmlns:a16="http://schemas.microsoft.com/office/drawing/2014/main" id="{FE96FFBE-918E-4267-B7B4-B316F45E27C7}"/>
                </a:ext>
              </a:extLst>
            </p:cNvPr>
            <p:cNvSpPr/>
            <p:nvPr/>
          </p:nvSpPr>
          <p:spPr>
            <a:xfrm>
              <a:off x="7417379" y="1676400"/>
              <a:ext cx="256032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grpSp>
          <p:nvGrpSpPr>
            <p:cNvPr id="54" name="Group 53">
              <a:extLst>
                <a:ext uri="{FF2B5EF4-FFF2-40B4-BE49-F238E27FC236}">
                  <a16:creationId xmlns:a16="http://schemas.microsoft.com/office/drawing/2014/main" id="{5F46C84B-5806-4909-9C8B-59D6FB568BF9}"/>
                </a:ext>
              </a:extLst>
            </p:cNvPr>
            <p:cNvGrpSpPr/>
            <p:nvPr/>
          </p:nvGrpSpPr>
          <p:grpSpPr>
            <a:xfrm>
              <a:off x="7556945" y="2370320"/>
              <a:ext cx="2286000" cy="1280160"/>
              <a:chOff x="7268189" y="2370320"/>
              <a:chExt cx="2286000" cy="1280160"/>
            </a:xfrm>
          </p:grpSpPr>
          <p:sp>
            <p:nvSpPr>
              <p:cNvPr id="44" name="Rectangle 43">
                <a:extLst>
                  <a:ext uri="{FF2B5EF4-FFF2-40B4-BE49-F238E27FC236}">
                    <a16:creationId xmlns:a16="http://schemas.microsoft.com/office/drawing/2014/main" id="{8549B3FA-6EFC-4DAC-8CE5-45AA8DAC246E}"/>
                  </a:ext>
                </a:extLst>
              </p:cNvPr>
              <p:cNvSpPr/>
              <p:nvPr/>
            </p:nvSpPr>
            <p:spPr>
              <a:xfrm>
                <a:off x="7268189"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2: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10.0.2.0/24</a:t>
                </a:r>
              </a:p>
            </p:txBody>
          </p:sp>
          <p:pic>
            <p:nvPicPr>
              <p:cNvPr id="45" name="Graphic 44">
                <a:extLst>
                  <a:ext uri="{FF2B5EF4-FFF2-40B4-BE49-F238E27FC236}">
                    <a16:creationId xmlns:a16="http://schemas.microsoft.com/office/drawing/2014/main" id="{477BC373-2382-4DEB-B9C7-62550D9E1F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8189" y="2370320"/>
                <a:ext cx="457200" cy="457200"/>
              </a:xfrm>
              <a:prstGeom prst="rect">
                <a:avLst/>
              </a:prstGeom>
            </p:spPr>
          </p:pic>
        </p:grpSp>
        <p:sp>
          <p:nvSpPr>
            <p:cNvPr id="32" name="Rectangle 31">
              <a:extLst>
                <a:ext uri="{FF2B5EF4-FFF2-40B4-BE49-F238E27FC236}">
                  <a16:creationId xmlns:a16="http://schemas.microsoft.com/office/drawing/2014/main" id="{8870F0CD-0448-4E22-8A32-4D816E4ABB58}"/>
                </a:ext>
              </a:extLst>
            </p:cNvPr>
            <p:cNvSpPr/>
            <p:nvPr/>
          </p:nvSpPr>
          <p:spPr>
            <a:xfrm>
              <a:off x="3188636" y="1676400"/>
              <a:ext cx="2468880" cy="460876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36" name="Rectangle 35">
              <a:extLst>
                <a:ext uri="{FF2B5EF4-FFF2-40B4-BE49-F238E27FC236}">
                  <a16:creationId xmlns:a16="http://schemas.microsoft.com/office/drawing/2014/main" id="{51D2BE59-39C3-4DA7-B763-A06FC19C48DF}"/>
                </a:ext>
              </a:extLst>
            </p:cNvPr>
            <p:cNvSpPr/>
            <p:nvPr/>
          </p:nvSpPr>
          <p:spPr>
            <a:xfrm>
              <a:off x="3280075" y="2370320"/>
              <a:ext cx="228600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 1: </a:t>
              </a:r>
              <a:b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10.0.0.0/24</a:t>
              </a:r>
            </a:p>
          </p:txBody>
        </p:sp>
        <p:grpSp>
          <p:nvGrpSpPr>
            <p:cNvPr id="10" name="Group 9">
              <a:extLst>
                <a:ext uri="{FF2B5EF4-FFF2-40B4-BE49-F238E27FC236}">
                  <a16:creationId xmlns:a16="http://schemas.microsoft.com/office/drawing/2014/main" id="{6F09F4D6-D2B6-4D67-B6E0-1A78CFBD14EA}"/>
                </a:ext>
              </a:extLst>
            </p:cNvPr>
            <p:cNvGrpSpPr/>
            <p:nvPr/>
          </p:nvGrpSpPr>
          <p:grpSpPr>
            <a:xfrm>
              <a:off x="3732822" y="2920326"/>
              <a:ext cx="1380506" cy="748611"/>
              <a:chOff x="3745680" y="2920326"/>
              <a:chExt cx="1380506" cy="748611"/>
            </a:xfrm>
          </p:grpSpPr>
          <p:pic>
            <p:nvPicPr>
              <p:cNvPr id="47" name="Graphic 46">
                <a:extLst>
                  <a:ext uri="{FF2B5EF4-FFF2-40B4-BE49-F238E27FC236}">
                    <a16:creationId xmlns:a16="http://schemas.microsoft.com/office/drawing/2014/main" id="{D8F1FEAD-5A9A-4A25-93A9-6D6EA71BEBC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00983" y="2920326"/>
                <a:ext cx="469900" cy="469900"/>
              </a:xfrm>
              <a:prstGeom prst="rect">
                <a:avLst/>
              </a:prstGeom>
            </p:spPr>
          </p:pic>
          <p:sp>
            <p:nvSpPr>
              <p:cNvPr id="48" name="TextBox 47">
                <a:extLst>
                  <a:ext uri="{FF2B5EF4-FFF2-40B4-BE49-F238E27FC236}">
                    <a16:creationId xmlns:a16="http://schemas.microsoft.com/office/drawing/2014/main" id="{E0FD4A60-0DBE-4B71-8D2E-D300EF8008A3}"/>
                  </a:ext>
                </a:extLst>
              </p:cNvPr>
              <p:cNvSpPr txBox="1"/>
              <p:nvPr/>
            </p:nvSpPr>
            <p:spPr>
              <a:xfrm>
                <a:off x="3745680" y="3330383"/>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sp>
          <p:nvSpPr>
            <p:cNvPr id="31" name="Rectangle 30">
              <a:extLst>
                <a:ext uri="{FF2B5EF4-FFF2-40B4-BE49-F238E27FC236}">
                  <a16:creationId xmlns:a16="http://schemas.microsoft.com/office/drawing/2014/main" id="{3B9AC9FE-9D23-4954-B802-ED697E8C356F}"/>
                </a:ext>
              </a:extLst>
            </p:cNvPr>
            <p:cNvSpPr/>
            <p:nvPr/>
          </p:nvSpPr>
          <p:spPr>
            <a:xfrm>
              <a:off x="3280077"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10.0.1.0/24</a:t>
              </a:r>
            </a:p>
          </p:txBody>
        </p:sp>
        <p:pic>
          <p:nvPicPr>
            <p:cNvPr id="50" name="Graphic 49">
              <a:extLst>
                <a:ext uri="{FF2B5EF4-FFF2-40B4-BE49-F238E27FC236}">
                  <a16:creationId xmlns:a16="http://schemas.microsoft.com/office/drawing/2014/main" id="{693E2257-1F4F-4E60-940C-098CFC0E429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6883" y="5671965"/>
              <a:ext cx="469900" cy="469900"/>
            </a:xfrm>
            <a:prstGeom prst="rect">
              <a:avLst/>
            </a:prstGeom>
          </p:spPr>
        </p:pic>
        <p:sp>
          <p:nvSpPr>
            <p:cNvPr id="55" name="Rectangle 54">
              <a:extLst>
                <a:ext uri="{FF2B5EF4-FFF2-40B4-BE49-F238E27FC236}">
                  <a16:creationId xmlns:a16="http://schemas.microsoft.com/office/drawing/2014/main" id="{37776D21-0D72-4150-B5F2-29F96A03AD88}"/>
                </a:ext>
              </a:extLst>
            </p:cNvPr>
            <p:cNvSpPr/>
            <p:nvPr/>
          </p:nvSpPr>
          <p:spPr>
            <a:xfrm>
              <a:off x="3540427"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sp>
          <p:nvSpPr>
            <p:cNvPr id="83" name="Rectangle 82">
              <a:extLst>
                <a:ext uri="{FF2B5EF4-FFF2-40B4-BE49-F238E27FC236}">
                  <a16:creationId xmlns:a16="http://schemas.microsoft.com/office/drawing/2014/main" id="{00B44FF7-1221-42B3-9D44-DCCD44211097}"/>
                </a:ext>
              </a:extLst>
            </p:cNvPr>
            <p:cNvSpPr/>
            <p:nvPr/>
          </p:nvSpPr>
          <p:spPr>
            <a:xfrm>
              <a:off x="3540427"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84" name="Graphic 83">
              <a:extLst>
                <a:ext uri="{FF2B5EF4-FFF2-40B4-BE49-F238E27FC236}">
                  <a16:creationId xmlns:a16="http://schemas.microsoft.com/office/drawing/2014/main" id="{58CB9445-CF11-4345-A4C0-662F1CE7A3AB}"/>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476883" y="4708809"/>
              <a:ext cx="469900" cy="469900"/>
            </a:xfrm>
            <a:prstGeom prst="rect">
              <a:avLst/>
            </a:prstGeom>
          </p:spPr>
        </p:pic>
        <p:sp>
          <p:nvSpPr>
            <p:cNvPr id="85" name="TextBox 84">
              <a:extLst>
                <a:ext uri="{FF2B5EF4-FFF2-40B4-BE49-F238E27FC236}">
                  <a16:creationId xmlns:a16="http://schemas.microsoft.com/office/drawing/2014/main" id="{E7716F9A-46AC-4D7F-9DBE-764DE7ADB8F5}"/>
                </a:ext>
              </a:extLst>
            </p:cNvPr>
            <p:cNvSpPr txBox="1"/>
            <p:nvPr/>
          </p:nvSpPr>
          <p:spPr>
            <a:xfrm>
              <a:off x="3553396" y="4677318"/>
              <a:ext cx="931665"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cxnSp>
          <p:nvCxnSpPr>
            <p:cNvPr id="8" name="Straight Connector 7">
              <a:extLst>
                <a:ext uri="{FF2B5EF4-FFF2-40B4-BE49-F238E27FC236}">
                  <a16:creationId xmlns:a16="http://schemas.microsoft.com/office/drawing/2014/main" id="{43D16184-90F0-4615-8951-E1607E58B4A5}"/>
                </a:ext>
              </a:extLst>
            </p:cNvPr>
            <p:cNvCxnSpPr>
              <a:cxnSpLocks/>
              <a:stCxn id="27" idx="2"/>
              <a:endCxn id="84" idx="0"/>
            </p:cNvCxnSpPr>
            <p:nvPr/>
          </p:nvCxnSpPr>
          <p:spPr>
            <a:xfrm flipH="1">
              <a:off x="4711833" y="4103400"/>
              <a:ext cx="1825614" cy="605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6194F5-94EC-46DF-9FED-1AAA1173538A}"/>
                </a:ext>
              </a:extLst>
            </p:cNvPr>
            <p:cNvCxnSpPr>
              <a:stCxn id="27" idx="2"/>
              <a:endCxn id="81" idx="0"/>
            </p:cNvCxnSpPr>
            <p:nvPr/>
          </p:nvCxnSpPr>
          <p:spPr>
            <a:xfrm>
              <a:off x="6537447" y="4103400"/>
              <a:ext cx="1696186" cy="591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C6012A-2191-440F-88E0-17CF2FF0677F}"/>
                </a:ext>
              </a:extLst>
            </p:cNvPr>
            <p:cNvCxnSpPr>
              <a:cxnSpLocks/>
              <a:stCxn id="84" idx="2"/>
              <a:endCxn id="50" idx="0"/>
            </p:cNvCxnSpPr>
            <p:nvPr/>
          </p:nvCxnSpPr>
          <p:spPr>
            <a:xfrm>
              <a:off x="4711833" y="5178709"/>
              <a:ext cx="0" cy="49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88B761-44C3-407B-A0D5-2ED207F717F6}"/>
                </a:ext>
              </a:extLst>
            </p:cNvPr>
            <p:cNvCxnSpPr>
              <a:cxnSpLocks/>
              <a:stCxn id="50" idx="3"/>
              <a:endCxn id="81" idx="2"/>
            </p:cNvCxnSpPr>
            <p:nvPr/>
          </p:nvCxnSpPr>
          <p:spPr>
            <a:xfrm flipV="1">
              <a:off x="4946783" y="5164858"/>
              <a:ext cx="3286850" cy="74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4EA7EB-F890-4EAF-A9C3-AD561E3BFE89}"/>
                </a:ext>
              </a:extLst>
            </p:cNvPr>
            <p:cNvCxnSpPr>
              <a:cxnSpLocks/>
              <a:stCxn id="50" idx="3"/>
              <a:endCxn id="51" idx="1"/>
            </p:cNvCxnSpPr>
            <p:nvPr/>
          </p:nvCxnSpPr>
          <p:spPr>
            <a:xfrm flipV="1">
              <a:off x="4946783" y="5890873"/>
              <a:ext cx="3038048" cy="160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6EB7F26-07C5-45DF-8F23-F41084F6B1DE}"/>
                </a:ext>
              </a:extLst>
            </p:cNvPr>
            <p:cNvSpPr txBox="1"/>
            <p:nvPr/>
          </p:nvSpPr>
          <p:spPr>
            <a:xfrm>
              <a:off x="3562271" y="5640183"/>
              <a:ext cx="926857" cy="5847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Primary</a:t>
              </a:r>
            </a:p>
          </p:txBody>
        </p:sp>
        <p:grpSp>
          <p:nvGrpSpPr>
            <p:cNvPr id="57" name="Group 56">
              <a:extLst>
                <a:ext uri="{FF2B5EF4-FFF2-40B4-BE49-F238E27FC236}">
                  <a16:creationId xmlns:a16="http://schemas.microsoft.com/office/drawing/2014/main" id="{6EC10F0B-E12F-4732-AD93-F4F04A089A69}"/>
                </a:ext>
              </a:extLst>
            </p:cNvPr>
            <p:cNvGrpSpPr/>
            <p:nvPr/>
          </p:nvGrpSpPr>
          <p:grpSpPr>
            <a:xfrm>
              <a:off x="7556945" y="3721795"/>
              <a:ext cx="2286000" cy="2503163"/>
              <a:chOff x="7268189" y="3721795"/>
              <a:chExt cx="2286000" cy="2503163"/>
            </a:xfrm>
          </p:grpSpPr>
          <p:grpSp>
            <p:nvGrpSpPr>
              <p:cNvPr id="56" name="Group 55">
                <a:extLst>
                  <a:ext uri="{FF2B5EF4-FFF2-40B4-BE49-F238E27FC236}">
                    <a16:creationId xmlns:a16="http://schemas.microsoft.com/office/drawing/2014/main" id="{3B6F9473-1679-4F9C-AC5B-F59DC51304EB}"/>
                  </a:ext>
                </a:extLst>
              </p:cNvPr>
              <p:cNvGrpSpPr/>
              <p:nvPr/>
            </p:nvGrpSpPr>
            <p:grpSpPr>
              <a:xfrm>
                <a:off x="7268189" y="3721795"/>
                <a:ext cx="2286000" cy="2468880"/>
                <a:chOff x="7268189" y="3721795"/>
                <a:chExt cx="2286000" cy="2468880"/>
              </a:xfrm>
            </p:grpSpPr>
            <p:sp>
              <p:nvSpPr>
                <p:cNvPr id="43" name="Rectangle 42">
                  <a:extLst>
                    <a:ext uri="{FF2B5EF4-FFF2-40B4-BE49-F238E27FC236}">
                      <a16:creationId xmlns:a16="http://schemas.microsoft.com/office/drawing/2014/main" id="{0DCA5DBD-7408-4131-88CD-0D393BDA14AD}"/>
                    </a:ext>
                  </a:extLst>
                </p:cNvPr>
                <p:cNvSpPr/>
                <p:nvPr/>
              </p:nvSpPr>
              <p:spPr>
                <a:xfrm>
                  <a:off x="7268189" y="3721795"/>
                  <a:ext cx="2286000" cy="24688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2: </a:t>
                  </a:r>
                  <a:b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10.0.3.0/24</a:t>
                  </a:r>
                </a:p>
              </p:txBody>
            </p:sp>
            <p:pic>
              <p:nvPicPr>
                <p:cNvPr id="46" name="Graphic 45">
                  <a:extLst>
                    <a:ext uri="{FF2B5EF4-FFF2-40B4-BE49-F238E27FC236}">
                      <a16:creationId xmlns:a16="http://schemas.microsoft.com/office/drawing/2014/main" id="{6C7577AB-E149-4563-8491-AFAC278C11E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8189" y="3721795"/>
                  <a:ext cx="457200" cy="457200"/>
                </a:xfrm>
                <a:prstGeom prst="rect">
                  <a:avLst/>
                </a:prstGeom>
              </p:spPr>
            </p:pic>
          </p:grpSp>
          <p:grpSp>
            <p:nvGrpSpPr>
              <p:cNvPr id="52" name="Group 51">
                <a:extLst>
                  <a:ext uri="{FF2B5EF4-FFF2-40B4-BE49-F238E27FC236}">
                    <a16:creationId xmlns:a16="http://schemas.microsoft.com/office/drawing/2014/main" id="{1C3D768C-6917-4058-9B2C-4A321914C89A}"/>
                  </a:ext>
                </a:extLst>
              </p:cNvPr>
              <p:cNvGrpSpPr/>
              <p:nvPr/>
            </p:nvGrpSpPr>
            <p:grpSpPr>
              <a:xfrm>
                <a:off x="7524966" y="5326491"/>
                <a:ext cx="1765636" cy="898467"/>
                <a:chOff x="7252252" y="5326491"/>
                <a:chExt cx="1765636" cy="898467"/>
              </a:xfrm>
            </p:grpSpPr>
            <p:sp>
              <p:nvSpPr>
                <p:cNvPr id="65" name="TextBox 64">
                  <a:extLst>
                    <a:ext uri="{FF2B5EF4-FFF2-40B4-BE49-F238E27FC236}">
                      <a16:creationId xmlns:a16="http://schemas.microsoft.com/office/drawing/2014/main" id="{916E82C0-9D6D-405E-8DE7-6F236018E20D}"/>
                    </a:ext>
                  </a:extLst>
                </p:cNvPr>
                <p:cNvSpPr txBox="1"/>
                <p:nvPr/>
              </p:nvSpPr>
              <p:spPr>
                <a:xfrm>
                  <a:off x="7895466" y="5640183"/>
                  <a:ext cx="1122422"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DB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Secondary</a:t>
                  </a:r>
                </a:p>
              </p:txBody>
            </p:sp>
            <p:pic>
              <p:nvPicPr>
                <p:cNvPr id="51" name="Graphic 50">
                  <a:extLst>
                    <a:ext uri="{FF2B5EF4-FFF2-40B4-BE49-F238E27FC236}">
                      <a16:creationId xmlns:a16="http://schemas.microsoft.com/office/drawing/2014/main" id="{78E08D80-9805-41C8-938D-6F57F9BE5AB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23361" y="5655923"/>
                  <a:ext cx="469900" cy="469900"/>
                </a:xfrm>
                <a:prstGeom prst="rect">
                  <a:avLst/>
                </a:prstGeom>
              </p:spPr>
            </p:pic>
            <p:sp>
              <p:nvSpPr>
                <p:cNvPr id="53" name="Rectangle 52">
                  <a:extLst>
                    <a:ext uri="{FF2B5EF4-FFF2-40B4-BE49-F238E27FC236}">
                      <a16:creationId xmlns:a16="http://schemas.microsoft.com/office/drawing/2014/main" id="{EBEEE896-3809-4FCD-8122-549A642A5369}"/>
                    </a:ext>
                  </a:extLst>
                </p:cNvPr>
                <p:cNvSpPr/>
                <p:nvPr/>
              </p:nvSpPr>
              <p:spPr>
                <a:xfrm>
                  <a:off x="7252252" y="532649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grpSp>
          <p:grpSp>
            <p:nvGrpSpPr>
              <p:cNvPr id="49" name="Group 48">
                <a:extLst>
                  <a:ext uri="{FF2B5EF4-FFF2-40B4-BE49-F238E27FC236}">
                    <a16:creationId xmlns:a16="http://schemas.microsoft.com/office/drawing/2014/main" id="{A2B9E2FF-EF0E-4AFB-A855-9217EA6351B3}"/>
                  </a:ext>
                </a:extLst>
              </p:cNvPr>
              <p:cNvGrpSpPr/>
              <p:nvPr/>
            </p:nvGrpSpPr>
            <p:grpSpPr>
              <a:xfrm>
                <a:off x="7536318" y="4373651"/>
                <a:ext cx="1773784" cy="888442"/>
                <a:chOff x="7263604" y="4373651"/>
                <a:chExt cx="1773784" cy="888442"/>
              </a:xfrm>
            </p:grpSpPr>
            <p:sp>
              <p:nvSpPr>
                <p:cNvPr id="79" name="Rectangle 78">
                  <a:extLst>
                    <a:ext uri="{FF2B5EF4-FFF2-40B4-BE49-F238E27FC236}">
                      <a16:creationId xmlns:a16="http://schemas.microsoft.com/office/drawing/2014/main" id="{7E6457CC-84DC-49F9-974A-79695058E2D3}"/>
                    </a:ext>
                  </a:extLst>
                </p:cNvPr>
                <p:cNvSpPr/>
                <p:nvPr/>
              </p:nvSpPr>
              <p:spPr>
                <a:xfrm>
                  <a:off x="7263604" y="4373651"/>
                  <a:ext cx="1765300" cy="8229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pic>
              <p:nvPicPr>
                <p:cNvPr id="81" name="Graphic 80">
                  <a:extLst>
                    <a:ext uri="{FF2B5EF4-FFF2-40B4-BE49-F238E27FC236}">
                      <a16:creationId xmlns:a16="http://schemas.microsoft.com/office/drawing/2014/main" id="{F0750393-3B52-46D5-A495-A9BD875CFB4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7213" y="4694958"/>
                  <a:ext cx="469900" cy="469900"/>
                </a:xfrm>
                <a:prstGeom prst="rect">
                  <a:avLst/>
                </a:prstGeom>
              </p:spPr>
            </p:pic>
            <p:sp>
              <p:nvSpPr>
                <p:cNvPr id="82" name="TextBox 81">
                  <a:extLst>
                    <a:ext uri="{FF2B5EF4-FFF2-40B4-BE49-F238E27FC236}">
                      <a16:creationId xmlns:a16="http://schemas.microsoft.com/office/drawing/2014/main" id="{D6170BCE-3A83-4D5E-BE4F-87D3E5D55828}"/>
                    </a:ext>
                  </a:extLst>
                </p:cNvPr>
                <p:cNvSpPr txBox="1"/>
                <p:nvPr/>
              </p:nvSpPr>
              <p:spPr>
                <a:xfrm>
                  <a:off x="8105723" y="4677318"/>
                  <a:ext cx="931665"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grpSp>
        <p:sp>
          <p:nvSpPr>
            <p:cNvPr id="66" name="Rectangle 65">
              <a:extLst>
                <a:ext uri="{FF2B5EF4-FFF2-40B4-BE49-F238E27FC236}">
                  <a16:creationId xmlns:a16="http://schemas.microsoft.com/office/drawing/2014/main" id="{A9E95E75-0C27-456D-8C57-8368441BD029}"/>
                </a:ext>
              </a:extLst>
            </p:cNvPr>
            <p:cNvSpPr/>
            <p:nvPr/>
          </p:nvSpPr>
          <p:spPr>
            <a:xfrm>
              <a:off x="5778296" y="2713292"/>
              <a:ext cx="1554480"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group</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71337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244AC3-7E36-4D27-A2CC-DFC2444618EE}"/>
              </a:ext>
            </a:extLst>
          </p:cNvPr>
          <p:cNvSpPr>
            <a:spLocks noGrp="1"/>
          </p:cNvSpPr>
          <p:nvPr>
            <p:ph type="title"/>
          </p:nvPr>
        </p:nvSpPr>
        <p:spPr/>
        <p:txBody>
          <a:bodyPr/>
          <a:lstStyle/>
          <a:p>
            <a:r>
              <a:rPr lang="en-US" dirty="0">
                <a:solidFill>
                  <a:schemeClr val="bg1"/>
                </a:solidFill>
              </a:rPr>
              <a:t>Begin lab 6</a:t>
            </a:r>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617368" y="2168012"/>
            <a:ext cx="5155532"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6: Scale and Load Balance Your Architecture </a:t>
            </a: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b="1" dirty="0"/>
              <a:t>Module 10: Automatic Scaling and Monitoring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dirty="0"/>
              <a:t>Indicate how to distribute traffic across Amazon Elastic Compute Cloud (Amazon EC2) instances using Elastic Load Balancing.</a:t>
            </a:r>
          </a:p>
          <a:p>
            <a:r>
              <a:rPr lang="en-US" dirty="0"/>
              <a:t>Identify how Amazon CloudWatch enables you to monitor AWS resources and applications in real time.</a:t>
            </a:r>
          </a:p>
          <a:p>
            <a:r>
              <a:rPr lang="en-US" dirty="0"/>
              <a:t>Explain how Amazon EC2 Auto Scaling launches and releases servers in response to workload changes.</a:t>
            </a:r>
          </a:p>
          <a:p>
            <a:r>
              <a:rPr lang="en-US" dirty="0"/>
              <a:t>Perform scaling and load balancing tasks to improve an architecture.</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Which service would you use to send alerts based on Amazon CloudWatch alarms?</a:t>
            </a:r>
          </a:p>
          <a:p>
            <a:endParaRPr lang="en-US" sz="2400" dirty="0"/>
          </a:p>
          <a:p>
            <a:pPr marL="457200" lvl="0" indent="-457200">
              <a:buAutoNum type="alphaUcPeriod"/>
            </a:pPr>
            <a:r>
              <a:rPr lang="en-US" sz="2400" dirty="0"/>
              <a:t>Amazon Simple Notification Service</a:t>
            </a:r>
          </a:p>
          <a:p>
            <a:pPr marL="457200" lvl="0" indent="-457200">
              <a:buAutoNum type="alphaUcPeriod"/>
            </a:pPr>
            <a:r>
              <a:rPr lang="en-US" sz="2400" dirty="0"/>
              <a:t>AWS CloudTrail</a:t>
            </a:r>
          </a:p>
          <a:p>
            <a:pPr marL="457200" lvl="0" indent="-457200">
              <a:buAutoNum type="alphaUcPeriod"/>
            </a:pPr>
            <a:r>
              <a:rPr lang="en-US" sz="2400" dirty="0"/>
              <a:t>AWS Trusted Advisor</a:t>
            </a:r>
          </a:p>
          <a:p>
            <a:pPr marL="457200" lvl="0" indent="-457200">
              <a:buAutoNum type="alphaUcPeriod"/>
            </a:pPr>
            <a:r>
              <a:rPr lang="en-US" sz="2400" dirty="0"/>
              <a:t>Amazon Route 53</a:t>
            </a:r>
          </a:p>
        </p:txBody>
      </p:sp>
      <p:sp>
        <p:nvSpPr>
          <p:cNvPr id="22" name="Rectangle 21" descr="box around send alerts.">
            <a:extLst>
              <a:ext uri="{FF2B5EF4-FFF2-40B4-BE49-F238E27FC236}">
                <a16:creationId xmlns:a16="http://schemas.microsoft.com/office/drawing/2014/main" id="{1C03C7B4-56D2-574C-84EC-E802BAD51BD6}"/>
              </a:ext>
            </a:extLst>
          </p:cNvPr>
          <p:cNvSpPr/>
          <p:nvPr/>
        </p:nvSpPr>
        <p:spPr>
          <a:xfrm>
            <a:off x="4709160" y="1528175"/>
            <a:ext cx="15544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mazon CloudWatch alarms.">
            <a:extLst>
              <a:ext uri="{FF2B5EF4-FFF2-40B4-BE49-F238E27FC236}">
                <a16:creationId xmlns:a16="http://schemas.microsoft.com/office/drawing/2014/main" id="{D917926B-89D2-A148-BEFD-97157995F014}"/>
              </a:ext>
            </a:extLst>
          </p:cNvPr>
          <p:cNvSpPr/>
          <p:nvPr/>
        </p:nvSpPr>
        <p:spPr>
          <a:xfrm>
            <a:off x="7549333" y="1528175"/>
            <a:ext cx="38404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Amazon Simple Notification Service.">
            <a:extLst>
              <a:ext uri="{FF2B5EF4-FFF2-40B4-BE49-F238E27FC236}">
                <a16:creationId xmlns:a16="http://schemas.microsoft.com/office/drawing/2014/main" id="{223D788C-6C14-CA49-9866-1E43C04FE474}"/>
              </a:ext>
            </a:extLst>
          </p:cNvPr>
          <p:cNvSpPr/>
          <p:nvPr/>
        </p:nvSpPr>
        <p:spPr>
          <a:xfrm>
            <a:off x="419100" y="2462311"/>
            <a:ext cx="539496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1: Elastic Load Balancing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a:t>
            </a:r>
          </a:p>
        </p:txBody>
      </p:sp>
      <p:sp>
        <p:nvSpPr>
          <p:cNvPr id="3" name="Content Placeholder 2"/>
          <p:cNvSpPr>
            <a:spLocks noGrp="1"/>
          </p:cNvSpPr>
          <p:nvPr>
            <p:ph idx="1"/>
          </p:nvPr>
        </p:nvSpPr>
        <p:spPr/>
        <p:txBody>
          <a:bodyPr>
            <a:noAutofit/>
          </a:bodyPr>
          <a:lstStyle/>
          <a:p>
            <a:pPr marL="457200" lvl="1" indent="-457200">
              <a:lnSpc>
                <a:spcPct val="100000"/>
              </a:lnSpc>
              <a:spcBef>
                <a:spcPts val="1000"/>
              </a:spcBef>
              <a:spcAft>
                <a:spcPts val="800"/>
              </a:spcAft>
            </a:pPr>
            <a:r>
              <a:rPr lang="en-US" sz="2800" dirty="0"/>
              <a:t>Distributes incoming application or network traffic across multiple targets in a single Availability Zone or across multiple Availability Zones.</a:t>
            </a:r>
          </a:p>
          <a:p>
            <a:pPr marL="457200" lvl="1" indent="-457200">
              <a:lnSpc>
                <a:spcPct val="100000"/>
              </a:lnSpc>
              <a:spcBef>
                <a:spcPts val="1000"/>
              </a:spcBef>
              <a:spcAft>
                <a:spcPts val="800"/>
              </a:spcAft>
            </a:pPr>
            <a:r>
              <a:rPr lang="en-US" sz="2800" dirty="0"/>
              <a:t>Scales your load balancer as traffic to your application changes over time.</a:t>
            </a:r>
          </a:p>
        </p:txBody>
      </p:sp>
      <p:grpSp>
        <p:nvGrpSpPr>
          <p:cNvPr id="15" name="Group 14">
            <a:extLst>
              <a:ext uri="{FF2B5EF4-FFF2-40B4-BE49-F238E27FC236}">
                <a16:creationId xmlns:a16="http://schemas.microsoft.com/office/drawing/2014/main" id="{A0486B23-8353-4209-854A-C1DF5A80B49E}"/>
              </a:ext>
              <a:ext uri="{C183D7F6-B498-43B3-948B-1728B52AA6E4}">
                <adec:decorative xmlns:adec="http://schemas.microsoft.com/office/drawing/2017/decorative" val="1"/>
              </a:ext>
            </a:extLst>
          </p:cNvPr>
          <p:cNvGrpSpPr/>
          <p:nvPr/>
        </p:nvGrpSpPr>
        <p:grpSpPr>
          <a:xfrm>
            <a:off x="5454189" y="1524228"/>
            <a:ext cx="6428094" cy="3751972"/>
            <a:chOff x="5454189" y="1524228"/>
            <a:chExt cx="6428094" cy="3751972"/>
          </a:xfrm>
        </p:grpSpPr>
        <p:cxnSp>
          <p:nvCxnSpPr>
            <p:cNvPr id="8" name="Straight Arrow Connector 7">
              <a:extLst>
                <a:ext uri="{FF2B5EF4-FFF2-40B4-BE49-F238E27FC236}">
                  <a16:creationId xmlns:a16="http://schemas.microsoft.com/office/drawing/2014/main" id="{A56C2934-B516-4EE4-A439-B52AA2CFF4BF}"/>
                </a:ext>
              </a:extLst>
            </p:cNvPr>
            <p:cNvCxnSpPr>
              <a:cxnSpLocks/>
              <a:stCxn id="35" idx="2"/>
            </p:cNvCxnSpPr>
            <p:nvPr/>
          </p:nvCxnSpPr>
          <p:spPr>
            <a:xfrm flipH="1">
              <a:off x="8907988" y="2173005"/>
              <a:ext cx="871412"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3F6593-EAEF-4DEF-BA60-6D0BF001F771}"/>
                </a:ext>
              </a:extLst>
            </p:cNvPr>
            <p:cNvCxnSpPr>
              <a:cxnSpLocks/>
              <a:stCxn id="27" idx="2"/>
            </p:cNvCxnSpPr>
            <p:nvPr/>
          </p:nvCxnSpPr>
          <p:spPr>
            <a:xfrm>
              <a:off x="7112768" y="2173005"/>
              <a:ext cx="918640"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201FB6-CD35-4C2D-9041-4BD945390D98}"/>
                </a:ext>
              </a:extLst>
            </p:cNvPr>
            <p:cNvCxnSpPr>
              <a:cxnSpLocks/>
              <a:stCxn id="34" idx="2"/>
              <a:endCxn id="60" idx="0"/>
            </p:cNvCxnSpPr>
            <p:nvPr/>
          </p:nvCxnSpPr>
          <p:spPr>
            <a:xfrm flipH="1">
              <a:off x="8464686" y="2173005"/>
              <a:ext cx="9108" cy="4735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2996279-3275-4510-863B-CFDEFBF2150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46460" y="1524228"/>
              <a:ext cx="932616" cy="648777"/>
            </a:xfrm>
            <a:prstGeom prst="rect">
              <a:avLst/>
            </a:prstGeom>
          </p:spPr>
        </p:pic>
        <p:cxnSp>
          <p:nvCxnSpPr>
            <p:cNvPr id="28" name="Straight Arrow Connector 27">
              <a:extLst>
                <a:ext uri="{FF2B5EF4-FFF2-40B4-BE49-F238E27FC236}">
                  <a16:creationId xmlns:a16="http://schemas.microsoft.com/office/drawing/2014/main" id="{9089C951-FE02-417E-AF37-37912722075F}"/>
                </a:ext>
              </a:extLst>
            </p:cNvPr>
            <p:cNvCxnSpPr>
              <a:cxnSpLocks/>
              <a:stCxn id="60" idx="2"/>
            </p:cNvCxnSpPr>
            <p:nvPr/>
          </p:nvCxnSpPr>
          <p:spPr>
            <a:xfrm flipH="1">
              <a:off x="6618704" y="3560964"/>
              <a:ext cx="1845982" cy="64015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289307-90E1-448E-82B6-2CB9748115FD}"/>
                </a:ext>
              </a:extLst>
            </p:cNvPr>
            <p:cNvCxnSpPr>
              <a:cxnSpLocks/>
              <a:stCxn id="60" idx="2"/>
            </p:cNvCxnSpPr>
            <p:nvPr/>
          </p:nvCxnSpPr>
          <p:spPr>
            <a:xfrm>
              <a:off x="8464686" y="3560964"/>
              <a:ext cx="425485" cy="52506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92D5D65-B637-4269-85E2-440558C1B341}"/>
                </a:ext>
              </a:extLst>
            </p:cNvPr>
            <p:cNvCxnSpPr>
              <a:cxnSpLocks/>
              <a:stCxn id="60" idx="2"/>
            </p:cNvCxnSpPr>
            <p:nvPr/>
          </p:nvCxnSpPr>
          <p:spPr>
            <a:xfrm>
              <a:off x="8464686" y="3560964"/>
              <a:ext cx="2083698" cy="6699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2836EF-9AB8-4C91-AE72-E74B2DA15681}"/>
                </a:ext>
              </a:extLst>
            </p:cNvPr>
            <p:cNvCxnSpPr>
              <a:cxnSpLocks/>
              <a:stCxn id="60" idx="2"/>
            </p:cNvCxnSpPr>
            <p:nvPr/>
          </p:nvCxnSpPr>
          <p:spPr>
            <a:xfrm flipH="1">
              <a:off x="7800247" y="3560964"/>
              <a:ext cx="664439"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DCB84D34-1B73-490A-88D5-3970885FE435}"/>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7486" y="1524228"/>
              <a:ext cx="932616" cy="648777"/>
            </a:xfrm>
            <a:prstGeom prst="rect">
              <a:avLst/>
            </a:prstGeom>
          </p:spPr>
        </p:pic>
        <p:pic>
          <p:nvPicPr>
            <p:cNvPr id="35" name="Picture 34">
              <a:extLst>
                <a:ext uri="{FF2B5EF4-FFF2-40B4-BE49-F238E27FC236}">
                  <a16:creationId xmlns:a16="http://schemas.microsoft.com/office/drawing/2014/main" id="{A1C6E569-58FE-4C59-A75C-819C1F6B949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13092" y="1524228"/>
              <a:ext cx="932616" cy="648777"/>
            </a:xfrm>
            <a:prstGeom prst="rect">
              <a:avLst/>
            </a:prstGeom>
          </p:spPr>
        </p:pic>
        <p:sp>
          <p:nvSpPr>
            <p:cNvPr id="36" name="Rectangle 35">
              <a:extLst>
                <a:ext uri="{FF2B5EF4-FFF2-40B4-BE49-F238E27FC236}">
                  <a16:creationId xmlns:a16="http://schemas.microsoft.com/office/drawing/2014/main" id="{47CFADCE-F311-4731-860B-17B9DD0A84CC}"/>
                </a:ext>
              </a:extLst>
            </p:cNvPr>
            <p:cNvSpPr/>
            <p:nvPr/>
          </p:nvSpPr>
          <p:spPr>
            <a:xfrm>
              <a:off x="8919914" y="2794329"/>
              <a:ext cx="1380506" cy="646331"/>
            </a:xfrm>
            <a:prstGeom prst="rect">
              <a:avLst/>
            </a:prstGeom>
            <a:solidFill>
              <a:schemeClr val="bg1"/>
            </a:solidFill>
          </p:spPr>
          <p:txBody>
            <a:bodyPr wrap="none">
              <a:spAutoFit/>
            </a:bodyPr>
            <a:lstStyle/>
            <a:p>
              <a:r>
                <a:rPr lang="en-US" dirty="0">
                  <a:solidFill>
                    <a:srgbClr val="000000"/>
                  </a:solidFill>
                  <a:latin typeface="+mj-lt"/>
                </a:rPr>
                <a:t>Elastic Load</a:t>
              </a:r>
            </a:p>
            <a:p>
              <a:pPr algn="ctr"/>
              <a:r>
                <a:rPr lang="en-US" dirty="0">
                  <a:solidFill>
                    <a:srgbClr val="000000"/>
                  </a:solidFill>
                  <a:latin typeface="+mj-lt"/>
                </a:rPr>
                <a:t>Balancing</a:t>
              </a:r>
            </a:p>
          </p:txBody>
        </p:sp>
        <p:pic>
          <p:nvPicPr>
            <p:cNvPr id="60" name="Graphic 59">
              <a:extLst>
                <a:ext uri="{FF2B5EF4-FFF2-40B4-BE49-F238E27FC236}">
                  <a16:creationId xmlns:a16="http://schemas.microsoft.com/office/drawing/2014/main" id="{F7B89FED-6541-43E3-B290-8F48EB19EF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7486" y="2646564"/>
              <a:ext cx="914400" cy="914400"/>
            </a:xfrm>
            <a:prstGeom prst="rect">
              <a:avLst/>
            </a:prstGeom>
          </p:spPr>
        </p:pic>
        <p:pic>
          <p:nvPicPr>
            <p:cNvPr id="37" name="Graphic 36">
              <a:extLst>
                <a:ext uri="{FF2B5EF4-FFF2-40B4-BE49-F238E27FC236}">
                  <a16:creationId xmlns:a16="http://schemas.microsoft.com/office/drawing/2014/main" id="{DA7695A5-424D-417D-9135-99C5B30CC8B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1607" y="4233684"/>
              <a:ext cx="548640" cy="548640"/>
            </a:xfrm>
            <a:prstGeom prst="rect">
              <a:avLst/>
            </a:prstGeom>
          </p:spPr>
        </p:pic>
        <p:sp>
          <p:nvSpPr>
            <p:cNvPr id="5" name="TextBox 4">
              <a:extLst>
                <a:ext uri="{FF2B5EF4-FFF2-40B4-BE49-F238E27FC236}">
                  <a16:creationId xmlns:a16="http://schemas.microsoft.com/office/drawing/2014/main" id="{DDA1501C-0F40-4DBC-AC1B-EDF87D9EC22D}"/>
                </a:ext>
                <a:ext uri="{C183D7F6-B498-43B3-948B-1728B52AA6E4}">
                  <adec:decorative xmlns:adec="http://schemas.microsoft.com/office/drawing/2017/decorative" val="1"/>
                </a:ext>
              </a:extLst>
            </p:cNvPr>
            <p:cNvSpPr txBox="1"/>
            <p:nvPr/>
          </p:nvSpPr>
          <p:spPr>
            <a:xfrm>
              <a:off x="8487986" y="4233684"/>
              <a:ext cx="1430200" cy="369332"/>
            </a:xfrm>
            <a:prstGeom prst="rect">
              <a:avLst/>
            </a:prstGeom>
            <a:noFill/>
            <a:ln>
              <a:solidFill>
                <a:schemeClr val="accent1"/>
              </a:solidFill>
            </a:ln>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IP addresses</a:t>
              </a:r>
            </a:p>
          </p:txBody>
        </p:sp>
        <p:pic>
          <p:nvPicPr>
            <p:cNvPr id="38" name="Graphic 37">
              <a:extLst>
                <a:ext uri="{FF2B5EF4-FFF2-40B4-BE49-F238E27FC236}">
                  <a16:creationId xmlns:a16="http://schemas.microsoft.com/office/drawing/2014/main" id="{34D50767-BB21-4508-929C-0EBE27B3116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05926" y="4233684"/>
              <a:ext cx="548640" cy="548640"/>
            </a:xfrm>
            <a:prstGeom prst="rect">
              <a:avLst/>
            </a:prstGeom>
          </p:spPr>
        </p:pic>
        <p:sp>
          <p:nvSpPr>
            <p:cNvPr id="7" name="TextBox 6">
              <a:extLst>
                <a:ext uri="{FF2B5EF4-FFF2-40B4-BE49-F238E27FC236}">
                  <a16:creationId xmlns:a16="http://schemas.microsoft.com/office/drawing/2014/main" id="{659B4097-EFD4-4131-BEFD-7290B6DB6115}"/>
                </a:ext>
              </a:extLst>
            </p:cNvPr>
            <p:cNvSpPr txBox="1"/>
            <p:nvPr/>
          </p:nvSpPr>
          <p:spPr>
            <a:xfrm>
              <a:off x="5454189" y="4906868"/>
              <a:ext cx="157927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pic>
          <p:nvPicPr>
            <p:cNvPr id="39" name="Graphic 38">
              <a:extLst>
                <a:ext uri="{FF2B5EF4-FFF2-40B4-BE49-F238E27FC236}">
                  <a16:creationId xmlns:a16="http://schemas.microsoft.com/office/drawing/2014/main" id="{7D6B7648-3AA7-4B28-863C-74E67570683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3788" y="4233684"/>
              <a:ext cx="640080" cy="640080"/>
            </a:xfrm>
            <a:prstGeom prst="rect">
              <a:avLst/>
            </a:prstGeom>
          </p:spPr>
        </p:pic>
        <p:sp>
          <p:nvSpPr>
            <p:cNvPr id="40" name="TextBox 39">
              <a:extLst>
                <a:ext uri="{FF2B5EF4-FFF2-40B4-BE49-F238E27FC236}">
                  <a16:creationId xmlns:a16="http://schemas.microsoft.com/office/drawing/2014/main" id="{2896C2FB-722A-4602-B738-2A93909B721D}"/>
                </a:ext>
              </a:extLst>
            </p:cNvPr>
            <p:cNvSpPr txBox="1"/>
            <p:nvPr/>
          </p:nvSpPr>
          <p:spPr>
            <a:xfrm>
              <a:off x="6955573" y="4672721"/>
              <a:ext cx="1266693"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Containers</a:t>
              </a:r>
            </a:p>
          </p:txBody>
        </p:sp>
        <p:sp>
          <p:nvSpPr>
            <p:cNvPr id="41" name="TextBox 40">
              <a:extLst>
                <a:ext uri="{FF2B5EF4-FFF2-40B4-BE49-F238E27FC236}">
                  <a16:creationId xmlns:a16="http://schemas.microsoft.com/office/drawing/2014/main" id="{103F96F8-79D8-4CB1-87B6-AB2960079A7F}"/>
                </a:ext>
              </a:extLst>
            </p:cNvPr>
            <p:cNvSpPr txBox="1"/>
            <p:nvPr/>
          </p:nvSpPr>
          <p:spPr>
            <a:xfrm>
              <a:off x="9878208" y="4809842"/>
              <a:ext cx="200407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 functions</a:t>
              </a:r>
            </a:p>
          </p:txBody>
        </p:sp>
      </p:grpSp>
      <p:sp>
        <p:nvSpPr>
          <p:cNvPr id="4" name="Footer Placeholder 3">
            <a:extLst>
              <a:ext uri="{FF2B5EF4-FFF2-40B4-BE49-F238E27FC236}">
                <a16:creationId xmlns:a16="http://schemas.microsoft.com/office/drawing/2014/main" id="{39FAEF61-8992-4E61-9EA1-6E2CDBA0EA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F47B1589-B3FB-474D-AFF8-555C3BFDE50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9449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load balancers</a:t>
            </a:r>
          </a:p>
        </p:txBody>
      </p:sp>
      <p:pic>
        <p:nvPicPr>
          <p:cNvPr id="15" name="Picture 14" descr="characteristics of application, network, and classic load balancers.">
            <a:extLst>
              <a:ext uri="{FF2B5EF4-FFF2-40B4-BE49-F238E27FC236}">
                <a16:creationId xmlns:a16="http://schemas.microsoft.com/office/drawing/2014/main" id="{EB728CC3-398B-4F8E-A818-5E9360D9A0BD}"/>
              </a:ext>
            </a:extLst>
          </p:cNvPr>
          <p:cNvPicPr>
            <a:picLocks noChangeAspect="1"/>
          </p:cNvPicPr>
          <p:nvPr/>
        </p:nvPicPr>
        <p:blipFill>
          <a:blip r:embed="rId4"/>
          <a:stretch>
            <a:fillRect/>
          </a:stretch>
        </p:blipFill>
        <p:spPr>
          <a:xfrm>
            <a:off x="1282141" y="1881278"/>
            <a:ext cx="9627716" cy="3904093"/>
          </a:xfrm>
          <a:prstGeom prst="rect">
            <a:avLst/>
          </a:prstGeom>
        </p:spPr>
      </p:pic>
      <p:sp>
        <p:nvSpPr>
          <p:cNvPr id="4" name="Footer Placeholder 3">
            <a:extLst>
              <a:ext uri="{FF2B5EF4-FFF2-40B4-BE49-F238E27FC236}">
                <a16:creationId xmlns:a16="http://schemas.microsoft.com/office/drawing/2014/main" id="{D3142486-D165-4B3C-82CE-4F7E2406E89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BE260796-B462-4167-81B6-233AC12D2AF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42082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F6EBB-1321-4F31-A2B5-7AE2D1B4358B}"/>
              </a:ext>
            </a:extLst>
          </p:cNvPr>
          <p:cNvSpPr>
            <a:spLocks noGrp="1"/>
          </p:cNvSpPr>
          <p:nvPr>
            <p:ph type="title"/>
          </p:nvPr>
        </p:nvSpPr>
        <p:spPr/>
        <p:txBody>
          <a:bodyPr/>
          <a:lstStyle/>
          <a:p>
            <a:r>
              <a:rPr lang="en-US" dirty="0"/>
              <a:t>How Elastic Load Balancing works</a:t>
            </a:r>
          </a:p>
        </p:txBody>
      </p:sp>
      <p:grpSp>
        <p:nvGrpSpPr>
          <p:cNvPr id="6" name="Group 5" descr="load balancers in different availability zones accepting traffic from clients and routing traffic only to healthy targets.">
            <a:extLst>
              <a:ext uri="{FF2B5EF4-FFF2-40B4-BE49-F238E27FC236}">
                <a16:creationId xmlns:a16="http://schemas.microsoft.com/office/drawing/2014/main" id="{A9F278FF-8208-4372-8A37-A40CF8C1558A}"/>
              </a:ext>
            </a:extLst>
          </p:cNvPr>
          <p:cNvGrpSpPr/>
          <p:nvPr/>
        </p:nvGrpSpPr>
        <p:grpSpPr>
          <a:xfrm>
            <a:off x="1842862" y="1248910"/>
            <a:ext cx="10060925" cy="5071646"/>
            <a:chOff x="1842862" y="1248910"/>
            <a:chExt cx="10060925" cy="5071646"/>
          </a:xfrm>
        </p:grpSpPr>
        <p:sp>
          <p:nvSpPr>
            <p:cNvPr id="7" name="TextBox 6">
              <a:extLst>
                <a:ext uri="{FF2B5EF4-FFF2-40B4-BE49-F238E27FC236}">
                  <a16:creationId xmlns:a16="http://schemas.microsoft.com/office/drawing/2014/main" id="{487C1B2C-B839-4FC6-9462-4AB47F9B8EE5}"/>
                </a:ext>
              </a:extLst>
            </p:cNvPr>
            <p:cNvSpPr txBox="1"/>
            <p:nvPr/>
          </p:nvSpPr>
          <p:spPr>
            <a:xfrm>
              <a:off x="1842862" y="4997117"/>
              <a:ext cx="1949811" cy="132343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performs health checks to monitor health of registered targets.</a:t>
              </a:r>
            </a:p>
          </p:txBody>
        </p:sp>
        <p:sp>
          <p:nvSpPr>
            <p:cNvPr id="8" name="Rounded Rectangle 44">
              <a:extLst>
                <a:ext uri="{FF2B5EF4-FFF2-40B4-BE49-F238E27FC236}">
                  <a16:creationId xmlns:a16="http://schemas.microsoft.com/office/drawing/2014/main" id="{E75814F9-C1B1-45F5-8AF4-33D0DCD8D380}"/>
                </a:ext>
              </a:extLst>
            </p:cNvPr>
            <p:cNvSpPr/>
            <p:nvPr/>
          </p:nvSpPr>
          <p:spPr>
            <a:xfrm>
              <a:off x="4255562"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9" name="Rounded Rectangle 45">
              <a:extLst>
                <a:ext uri="{FF2B5EF4-FFF2-40B4-BE49-F238E27FC236}">
                  <a16:creationId xmlns:a16="http://schemas.microsoft.com/office/drawing/2014/main" id="{D21C91F3-7F44-403D-BC28-4A9678CA5BA9}"/>
                </a:ext>
              </a:extLst>
            </p:cNvPr>
            <p:cNvSpPr/>
            <p:nvPr/>
          </p:nvSpPr>
          <p:spPr>
            <a:xfrm>
              <a:off x="8709093"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10" name="Rounded Rectangle 82">
              <a:extLst>
                <a:ext uri="{FF2B5EF4-FFF2-40B4-BE49-F238E27FC236}">
                  <a16:creationId xmlns:a16="http://schemas.microsoft.com/office/drawing/2014/main" id="{ADDBABE0-91E0-4FF8-B870-2FE0E50C9BB4}"/>
                </a:ext>
              </a:extLst>
            </p:cNvPr>
            <p:cNvSpPr/>
            <p:nvPr/>
          </p:nvSpPr>
          <p:spPr>
            <a:xfrm>
              <a:off x="433546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1" name="Rounded Rectangle 83">
              <a:extLst>
                <a:ext uri="{FF2B5EF4-FFF2-40B4-BE49-F238E27FC236}">
                  <a16:creationId xmlns:a16="http://schemas.microsoft.com/office/drawing/2014/main" id="{5A233092-358F-4C71-8EFD-65E3AB5DF388}"/>
                </a:ext>
              </a:extLst>
            </p:cNvPr>
            <p:cNvSpPr/>
            <p:nvPr/>
          </p:nvSpPr>
          <p:spPr>
            <a:xfrm>
              <a:off x="591506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2" name="Rounded Rectangle 85">
              <a:extLst>
                <a:ext uri="{FF2B5EF4-FFF2-40B4-BE49-F238E27FC236}">
                  <a16:creationId xmlns:a16="http://schemas.microsoft.com/office/drawing/2014/main" id="{0378F361-D1B9-4DDF-8968-E4EF40A7054E}"/>
                </a:ext>
              </a:extLst>
            </p:cNvPr>
            <p:cNvSpPr/>
            <p:nvPr/>
          </p:nvSpPr>
          <p:spPr>
            <a:xfrm>
              <a:off x="862437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3" name="Rounded Rectangle 87">
              <a:extLst>
                <a:ext uri="{FF2B5EF4-FFF2-40B4-BE49-F238E27FC236}">
                  <a16:creationId xmlns:a16="http://schemas.microsoft.com/office/drawing/2014/main" id="{FF5B7D3A-8C61-4412-9B98-05F23CAEFE0A}"/>
                </a:ext>
              </a:extLst>
            </p:cNvPr>
            <p:cNvSpPr/>
            <p:nvPr/>
          </p:nvSpPr>
          <p:spPr>
            <a:xfrm>
              <a:off x="10662408"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pic>
          <p:nvPicPr>
            <p:cNvPr id="14" name="Graphic 13">
              <a:extLst>
                <a:ext uri="{FF2B5EF4-FFF2-40B4-BE49-F238E27FC236}">
                  <a16:creationId xmlns:a16="http://schemas.microsoft.com/office/drawing/2014/main" id="{A55D47C9-7D03-481D-A40D-FC929173A6C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9767" y="1320621"/>
              <a:ext cx="731520" cy="731520"/>
            </a:xfrm>
            <a:prstGeom prst="rect">
              <a:avLst/>
            </a:prstGeom>
          </p:spPr>
        </p:pic>
        <p:cxnSp>
          <p:nvCxnSpPr>
            <p:cNvPr id="15" name="Connector: Elbow 14">
              <a:extLst>
                <a:ext uri="{FF2B5EF4-FFF2-40B4-BE49-F238E27FC236}">
                  <a16:creationId xmlns:a16="http://schemas.microsoft.com/office/drawing/2014/main" id="{66A70AAF-B965-408E-BB4C-D19D3A1857C9}"/>
                </a:ext>
              </a:extLst>
            </p:cNvPr>
            <p:cNvCxnSpPr>
              <a:cxnSpLocks/>
              <a:endCxn id="10" idx="0"/>
            </p:cNvCxnSpPr>
            <p:nvPr/>
          </p:nvCxnSpPr>
          <p:spPr>
            <a:xfrm rot="5400000">
              <a:off x="4542017" y="4644163"/>
              <a:ext cx="1106543" cy="6356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19F25F0-E595-4566-AC09-8BB5EC617A4D}"/>
                </a:ext>
              </a:extLst>
            </p:cNvPr>
            <p:cNvCxnSpPr>
              <a:cxnSpLocks/>
              <a:stCxn id="9" idx="2"/>
              <a:endCxn id="12" idx="0"/>
            </p:cNvCxnSpPr>
            <p:nvPr/>
          </p:nvCxnSpPr>
          <p:spPr>
            <a:xfrm rot="5400000">
              <a:off x="9057728" y="4492312"/>
              <a:ext cx="1031594" cy="1014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E75D3B-E1E5-46A2-9A69-32CDAE3B09D2}"/>
                </a:ext>
              </a:extLst>
            </p:cNvPr>
            <p:cNvCxnSpPr>
              <a:stCxn id="9" idx="2"/>
              <a:endCxn id="19" idx="0"/>
            </p:cNvCxnSpPr>
            <p:nvPr/>
          </p:nvCxnSpPr>
          <p:spPr>
            <a:xfrm rot="5400000">
              <a:off x="9564189" y="4998773"/>
              <a:ext cx="1031594" cy="14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B6B5A75-54A1-464D-8E94-72DA19313C2C}"/>
                </a:ext>
              </a:extLst>
            </p:cNvPr>
            <p:cNvCxnSpPr>
              <a:cxnSpLocks/>
              <a:stCxn id="9" idx="2"/>
              <a:endCxn id="13" idx="0"/>
            </p:cNvCxnSpPr>
            <p:nvPr/>
          </p:nvCxnSpPr>
          <p:spPr>
            <a:xfrm rot="16200000" flipH="1">
              <a:off x="10076744" y="4487631"/>
              <a:ext cx="1031594" cy="1023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86">
              <a:extLst>
                <a:ext uri="{FF2B5EF4-FFF2-40B4-BE49-F238E27FC236}">
                  <a16:creationId xmlns:a16="http://schemas.microsoft.com/office/drawing/2014/main" id="{45D5F7FD-7433-439B-A9C1-6FEBE2F87274}"/>
                </a:ext>
              </a:extLst>
            </p:cNvPr>
            <p:cNvSpPr/>
            <p:nvPr/>
          </p:nvSpPr>
          <p:spPr>
            <a:xfrm>
              <a:off x="963729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20" name="Rectangle 19">
              <a:extLst>
                <a:ext uri="{FF2B5EF4-FFF2-40B4-BE49-F238E27FC236}">
                  <a16:creationId xmlns:a16="http://schemas.microsoft.com/office/drawing/2014/main" id="{DC133BD8-F21A-44CD-A95B-C29B43B74BAC}"/>
                </a:ext>
              </a:extLst>
            </p:cNvPr>
            <p:cNvSpPr/>
            <p:nvPr/>
          </p:nvSpPr>
          <p:spPr>
            <a:xfrm>
              <a:off x="3975783" y="2656759"/>
              <a:ext cx="320040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21" name="Rectangle 20">
              <a:extLst>
                <a:ext uri="{FF2B5EF4-FFF2-40B4-BE49-F238E27FC236}">
                  <a16:creationId xmlns:a16="http://schemas.microsoft.com/office/drawing/2014/main" id="{7B274339-2FDF-495C-8FA8-66AA9B5BD636}"/>
                </a:ext>
              </a:extLst>
            </p:cNvPr>
            <p:cNvSpPr/>
            <p:nvPr/>
          </p:nvSpPr>
          <p:spPr>
            <a:xfrm>
              <a:off x="8447408" y="2656760"/>
              <a:ext cx="329184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pic>
          <p:nvPicPr>
            <p:cNvPr id="22" name="Graphic 21">
              <a:extLst>
                <a:ext uri="{FF2B5EF4-FFF2-40B4-BE49-F238E27FC236}">
                  <a16:creationId xmlns:a16="http://schemas.microsoft.com/office/drawing/2014/main" id="{F8C3179F-F610-476C-A857-75FAC3B4BF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4574" y="2130468"/>
              <a:ext cx="457200" cy="457200"/>
            </a:xfrm>
            <a:prstGeom prst="rect">
              <a:avLst/>
            </a:prstGeom>
          </p:spPr>
        </p:pic>
        <p:sp>
          <p:nvSpPr>
            <p:cNvPr id="23" name="Rectangle 22">
              <a:extLst>
                <a:ext uri="{FF2B5EF4-FFF2-40B4-BE49-F238E27FC236}">
                  <a16:creationId xmlns:a16="http://schemas.microsoft.com/office/drawing/2014/main" id="{5DE9604E-CDEB-478C-B1A7-CEB0EEE94F7C}"/>
                </a:ext>
              </a:extLst>
            </p:cNvPr>
            <p:cNvSpPr/>
            <p:nvPr/>
          </p:nvSpPr>
          <p:spPr>
            <a:xfrm>
              <a:off x="3844572" y="2130466"/>
              <a:ext cx="8059215" cy="397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 AWS Cloud</a:t>
              </a:r>
            </a:p>
          </p:txBody>
        </p:sp>
        <p:pic>
          <p:nvPicPr>
            <p:cNvPr id="24" name="Graphic 23">
              <a:extLst>
                <a:ext uri="{FF2B5EF4-FFF2-40B4-BE49-F238E27FC236}">
                  <a16:creationId xmlns:a16="http://schemas.microsoft.com/office/drawing/2014/main" id="{3BDD4E48-2D32-4783-8498-86E9FBAA06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3120" y="3133752"/>
              <a:ext cx="457200" cy="457200"/>
            </a:xfrm>
            <a:prstGeom prst="rect">
              <a:avLst/>
            </a:prstGeom>
          </p:spPr>
        </p:pic>
        <p:pic>
          <p:nvPicPr>
            <p:cNvPr id="25" name="Graphic 24">
              <a:extLst>
                <a:ext uri="{FF2B5EF4-FFF2-40B4-BE49-F238E27FC236}">
                  <a16:creationId xmlns:a16="http://schemas.microsoft.com/office/drawing/2014/main" id="{B0C8EAC2-1BFC-4398-8599-A61E5A4A216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9738" y="3133752"/>
              <a:ext cx="457200" cy="457200"/>
            </a:xfrm>
            <a:prstGeom prst="rect">
              <a:avLst/>
            </a:prstGeom>
          </p:spPr>
        </p:pic>
        <p:cxnSp>
          <p:nvCxnSpPr>
            <p:cNvPr id="26" name="Straight Arrow Connector 25">
              <a:extLst>
                <a:ext uri="{FF2B5EF4-FFF2-40B4-BE49-F238E27FC236}">
                  <a16:creationId xmlns:a16="http://schemas.microsoft.com/office/drawing/2014/main" id="{92F191E2-2A19-4FBF-BAD1-E15E68B1E3C0}"/>
                </a:ext>
              </a:extLst>
            </p:cNvPr>
            <p:cNvCxnSpPr>
              <a:stCxn id="24" idx="2"/>
              <a:endCxn id="8" idx="0"/>
            </p:cNvCxnSpPr>
            <p:nvPr/>
          </p:nvCxnSpPr>
          <p:spPr>
            <a:xfrm>
              <a:off x="5621720" y="3590952"/>
              <a:ext cx="5442"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D5599C5-9878-4B4F-A742-A3C86D5F63C6}"/>
                </a:ext>
              </a:extLst>
            </p:cNvPr>
            <p:cNvCxnSpPr>
              <a:stCxn id="25" idx="2"/>
              <a:endCxn id="9" idx="0"/>
            </p:cNvCxnSpPr>
            <p:nvPr/>
          </p:nvCxnSpPr>
          <p:spPr>
            <a:xfrm>
              <a:off x="10078338" y="3590952"/>
              <a:ext cx="2355"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C9864A2-5830-48B8-B82B-E7DF5116668D}"/>
                </a:ext>
              </a:extLst>
            </p:cNvPr>
            <p:cNvCxnSpPr>
              <a:cxnSpLocks/>
              <a:endCxn id="24" idx="3"/>
            </p:cNvCxnSpPr>
            <p:nvPr/>
          </p:nvCxnSpPr>
          <p:spPr>
            <a:xfrm rot="5400000">
              <a:off x="6232799" y="1729623"/>
              <a:ext cx="1250251" cy="2015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2DDC19-B167-4256-9B8D-721B06ABBE35}"/>
                </a:ext>
              </a:extLst>
            </p:cNvPr>
            <p:cNvCxnSpPr>
              <a:cxnSpLocks/>
              <a:endCxn id="25" idx="1"/>
            </p:cNvCxnSpPr>
            <p:nvPr/>
          </p:nvCxnSpPr>
          <p:spPr>
            <a:xfrm rot="16200000" flipH="1">
              <a:off x="8232507" y="1745120"/>
              <a:ext cx="1250251" cy="1984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250E675-822B-480F-8592-45AF2485791E}"/>
                </a:ext>
              </a:extLst>
            </p:cNvPr>
            <p:cNvSpPr txBox="1"/>
            <p:nvPr/>
          </p:nvSpPr>
          <p:spPr>
            <a:xfrm>
              <a:off x="6839904" y="4770654"/>
              <a:ext cx="2066591"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routes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traffic only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healthy targets.</a:t>
              </a:r>
            </a:p>
          </p:txBody>
        </p:sp>
        <p:sp>
          <p:nvSpPr>
            <p:cNvPr id="31" name="TextBox 30">
              <a:extLst>
                <a:ext uri="{FF2B5EF4-FFF2-40B4-BE49-F238E27FC236}">
                  <a16:creationId xmlns:a16="http://schemas.microsoft.com/office/drawing/2014/main" id="{EB85954C-B4EB-47E0-B660-0A2820E57001}"/>
                </a:ext>
              </a:extLst>
            </p:cNvPr>
            <p:cNvSpPr txBox="1"/>
            <p:nvPr/>
          </p:nvSpPr>
          <p:spPr>
            <a:xfrm>
              <a:off x="6052115" y="5218201"/>
              <a:ext cx="631904" cy="1015663"/>
            </a:xfrm>
            <a:prstGeom prst="rect">
              <a:avLst/>
            </a:prstGeom>
            <a:noFill/>
          </p:spPr>
          <p:txBody>
            <a:bodyPr wrap="none" rtlCol="0">
              <a:spAutoFit/>
            </a:bodyPr>
            <a:lstStyle/>
            <a:p>
              <a:r>
                <a:rPr lang="en-US" sz="600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32" name="TextBox 31">
              <a:extLst>
                <a:ext uri="{FF2B5EF4-FFF2-40B4-BE49-F238E27FC236}">
                  <a16:creationId xmlns:a16="http://schemas.microsoft.com/office/drawing/2014/main" id="{E885CE8E-573B-4C52-81B5-A47A1C35FC80}"/>
                </a:ext>
              </a:extLst>
            </p:cNvPr>
            <p:cNvSpPr txBox="1"/>
            <p:nvPr/>
          </p:nvSpPr>
          <p:spPr>
            <a:xfrm>
              <a:off x="4796083"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3" name="TextBox 32">
              <a:extLst>
                <a:ext uri="{FF2B5EF4-FFF2-40B4-BE49-F238E27FC236}">
                  <a16:creationId xmlns:a16="http://schemas.microsoft.com/office/drawing/2014/main" id="{B715F7DB-ADBB-4BE2-8030-341568A292A0}"/>
                </a:ext>
              </a:extLst>
            </p:cNvPr>
            <p:cNvSpPr txBox="1"/>
            <p:nvPr/>
          </p:nvSpPr>
          <p:spPr>
            <a:xfrm>
              <a:off x="908609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4" name="TextBox 33">
              <a:extLst>
                <a:ext uri="{FF2B5EF4-FFF2-40B4-BE49-F238E27FC236}">
                  <a16:creationId xmlns:a16="http://schemas.microsoft.com/office/drawing/2014/main" id="{1A79B84B-D1D8-410C-ACCD-050258113C1C}"/>
                </a:ext>
              </a:extLst>
            </p:cNvPr>
            <p:cNvSpPr txBox="1"/>
            <p:nvPr/>
          </p:nvSpPr>
          <p:spPr>
            <a:xfrm>
              <a:off x="1009293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5" name="TextBox 34">
              <a:extLst>
                <a:ext uri="{FF2B5EF4-FFF2-40B4-BE49-F238E27FC236}">
                  <a16:creationId xmlns:a16="http://schemas.microsoft.com/office/drawing/2014/main" id="{E7E99EEF-1BA8-4A17-AC96-738737BC3363}"/>
                </a:ext>
              </a:extLst>
            </p:cNvPr>
            <p:cNvSpPr txBox="1"/>
            <p:nvPr/>
          </p:nvSpPr>
          <p:spPr>
            <a:xfrm>
              <a:off x="11114761"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6" name="Graphic 35">
              <a:extLst>
                <a:ext uri="{FF2B5EF4-FFF2-40B4-BE49-F238E27FC236}">
                  <a16:creationId xmlns:a16="http://schemas.microsoft.com/office/drawing/2014/main" id="{D9B3DD2C-854C-4581-98A6-3C46604F76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4019" y="1248910"/>
              <a:ext cx="731520" cy="731520"/>
            </a:xfrm>
            <a:prstGeom prst="rect">
              <a:avLst/>
            </a:prstGeom>
          </p:spPr>
        </p:pic>
        <p:pic>
          <p:nvPicPr>
            <p:cNvPr id="37" name="Graphic 36">
              <a:extLst>
                <a:ext uri="{FF2B5EF4-FFF2-40B4-BE49-F238E27FC236}">
                  <a16:creationId xmlns:a16="http://schemas.microsoft.com/office/drawing/2014/main" id="{007B5CE4-6DBC-4980-B5DA-6707F3425DC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515" y="1248910"/>
              <a:ext cx="731520" cy="731520"/>
            </a:xfrm>
            <a:prstGeom prst="rect">
              <a:avLst/>
            </a:prstGeom>
          </p:spPr>
        </p:pic>
        <p:sp>
          <p:nvSpPr>
            <p:cNvPr id="38" name="TextBox 37">
              <a:extLst>
                <a:ext uri="{FF2B5EF4-FFF2-40B4-BE49-F238E27FC236}">
                  <a16:creationId xmlns:a16="http://schemas.microsoft.com/office/drawing/2014/main" id="{3D180862-C298-4591-9FBF-35CCC86D8AA1}"/>
                </a:ext>
              </a:extLst>
            </p:cNvPr>
            <p:cNvSpPr txBox="1"/>
            <p:nvPr/>
          </p:nvSpPr>
          <p:spPr>
            <a:xfrm>
              <a:off x="6760842" y="2335553"/>
              <a:ext cx="2226892"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accepts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incoming traffic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from clients.</a:t>
              </a:r>
            </a:p>
          </p:txBody>
        </p:sp>
        <p:sp>
          <p:nvSpPr>
            <p:cNvPr id="39" name="TextBox 38">
              <a:extLst>
                <a:ext uri="{FF2B5EF4-FFF2-40B4-BE49-F238E27FC236}">
                  <a16:creationId xmlns:a16="http://schemas.microsoft.com/office/drawing/2014/main" id="{FDF9BCF4-1003-4CC6-BF14-EAB9A1E63E7A}"/>
                </a:ext>
              </a:extLst>
            </p:cNvPr>
            <p:cNvSpPr txBox="1"/>
            <p:nvPr/>
          </p:nvSpPr>
          <p:spPr>
            <a:xfrm>
              <a:off x="6843073" y="3915038"/>
              <a:ext cx="2037737"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Listener checks for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 requests.</a:t>
              </a:r>
            </a:p>
          </p:txBody>
        </p:sp>
      </p:grpSp>
      <p:sp>
        <p:nvSpPr>
          <p:cNvPr id="5" name="TextBox 4">
            <a:extLst>
              <a:ext uri="{FF2B5EF4-FFF2-40B4-BE49-F238E27FC236}">
                <a16:creationId xmlns:a16="http://schemas.microsoft.com/office/drawing/2014/main" id="{6697CCEF-94CE-4953-8A26-5CBF3CAC5CA3}"/>
              </a:ext>
            </a:extLst>
          </p:cNvPr>
          <p:cNvSpPr txBox="1"/>
          <p:nvPr/>
        </p:nvSpPr>
        <p:spPr>
          <a:xfrm>
            <a:off x="50978" y="1166292"/>
            <a:ext cx="3509725" cy="3477875"/>
          </a:xfrm>
          <a:prstGeom prst="rect">
            <a:avLst/>
          </a:prstGeom>
          <a:noFill/>
          <a:ln>
            <a:solidFill>
              <a:schemeClr val="accent5"/>
            </a:solidFill>
          </a:ln>
        </p:spPr>
        <p:txBody>
          <a:bodyPr wrap="square" rtlCol="0">
            <a:spAutoFit/>
          </a:bodyPr>
          <a:lstStyle/>
          <a:p>
            <a:pPr marL="342900" indent="-342900">
              <a:buFont typeface="Arial" panose="020B0604020202020204" pitchFamily="34" charset="0"/>
              <a:buChar char="•"/>
            </a:pPr>
            <a:r>
              <a:rPr lang="en-US" sz="2000" dirty="0"/>
              <a:t>With Application Load Balancers and Network Load Balancers, you </a:t>
            </a:r>
            <a:r>
              <a:rPr lang="en-US" sz="2000" dirty="0">
                <a:solidFill>
                  <a:schemeClr val="accent5"/>
                </a:solidFill>
              </a:rPr>
              <a:t>register targets in target groups</a:t>
            </a:r>
            <a:r>
              <a:rPr lang="en-US" sz="2000" dirty="0"/>
              <a:t>, and route traffic to the target groups.</a:t>
            </a:r>
            <a:br>
              <a:rPr lang="en-US" sz="2000" dirty="0"/>
            </a:br>
            <a:endParaRPr lang="en-US" sz="2000" dirty="0"/>
          </a:p>
          <a:p>
            <a:pPr marL="342900" indent="-342900">
              <a:buFont typeface="Arial" panose="020B0604020202020204" pitchFamily="34" charset="0"/>
              <a:buChar char="•"/>
            </a:pPr>
            <a:r>
              <a:rPr lang="en-US" sz="2000" dirty="0"/>
              <a:t>With Classic Load Balancers, you </a:t>
            </a:r>
            <a:r>
              <a:rPr lang="en-US" sz="2000" dirty="0">
                <a:solidFill>
                  <a:schemeClr val="accent5"/>
                </a:solidFill>
              </a:rPr>
              <a:t>register instances with the load balancer</a:t>
            </a:r>
            <a:r>
              <a:rPr lang="en-US" sz="2000" dirty="0"/>
              <a:t>.</a:t>
            </a:r>
          </a:p>
        </p:txBody>
      </p:sp>
      <p:sp>
        <p:nvSpPr>
          <p:cNvPr id="4" name="Footer Placeholder 3">
            <a:extLst>
              <a:ext uri="{FF2B5EF4-FFF2-40B4-BE49-F238E27FC236}">
                <a16:creationId xmlns:a16="http://schemas.microsoft.com/office/drawing/2014/main" id="{85E848ED-6ABB-4DC3-A843-E115471F5D9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00A08750-8043-4652-AA99-601FC2A6186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74540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 use cases</a:t>
            </a:r>
          </a:p>
        </p:txBody>
      </p:sp>
      <p:grpSp>
        <p:nvGrpSpPr>
          <p:cNvPr id="41" name="Group 40">
            <a:extLst>
              <a:ext uri="{FF2B5EF4-FFF2-40B4-BE49-F238E27FC236}">
                <a16:creationId xmlns:a16="http://schemas.microsoft.com/office/drawing/2014/main" id="{3D290927-BEB9-4877-B954-5E721CD62DA3}"/>
              </a:ext>
              <a:ext uri="{C183D7F6-B498-43B3-948B-1728B52AA6E4}">
                <adec:decorative xmlns:adec="http://schemas.microsoft.com/office/drawing/2017/decorative" val="1"/>
              </a:ext>
            </a:extLst>
          </p:cNvPr>
          <p:cNvGrpSpPr/>
          <p:nvPr/>
        </p:nvGrpSpPr>
        <p:grpSpPr>
          <a:xfrm>
            <a:off x="1135637" y="1437003"/>
            <a:ext cx="10152365" cy="4747184"/>
            <a:chOff x="1135637" y="1437003"/>
            <a:chExt cx="10152365" cy="4747184"/>
          </a:xfrm>
        </p:grpSpPr>
        <p:grpSp>
          <p:nvGrpSpPr>
            <p:cNvPr id="26" name="Group 25">
              <a:extLst>
                <a:ext uri="{FF2B5EF4-FFF2-40B4-BE49-F238E27FC236}">
                  <a16:creationId xmlns:a16="http://schemas.microsoft.com/office/drawing/2014/main" id="{926E6E7F-94C9-4EDE-AA20-A476F5632315}"/>
                </a:ext>
                <a:ext uri="{C183D7F6-B498-43B3-948B-1728B52AA6E4}">
                  <adec:decorative xmlns:adec="http://schemas.microsoft.com/office/drawing/2017/decorative" val="1"/>
                </a:ext>
              </a:extLst>
            </p:cNvPr>
            <p:cNvGrpSpPr/>
            <p:nvPr/>
          </p:nvGrpSpPr>
          <p:grpSpPr>
            <a:xfrm>
              <a:off x="1135637" y="1437003"/>
              <a:ext cx="2436886" cy="2452946"/>
              <a:chOff x="1131105" y="1365287"/>
              <a:chExt cx="2436886" cy="2452946"/>
            </a:xfrm>
          </p:grpSpPr>
          <p:pic>
            <p:nvPicPr>
              <p:cNvPr id="20" name="Picture 19">
                <a:extLst>
                  <a:ext uri="{FF2B5EF4-FFF2-40B4-BE49-F238E27FC236}">
                    <a16:creationId xmlns:a16="http://schemas.microsoft.com/office/drawing/2014/main" id="{96A2F285-F602-433B-9D10-E0C7F4F4DEC3}"/>
                  </a:ext>
                  <a:ext uri="{C183D7F6-B498-43B3-948B-1728B52AA6E4}">
                    <adec:decorative xmlns:adec="http://schemas.microsoft.com/office/drawing/2017/decorative" val="1"/>
                  </a:ext>
                </a:extLst>
              </p:cNvPr>
              <p:cNvPicPr>
                <a:picLocks noChangeAspect="1"/>
              </p:cNvPicPr>
              <p:nvPr/>
            </p:nvPicPr>
            <p:blipFill rotWithShape="1">
              <a:blip r:embed="rId4"/>
              <a:srcRect l="54621" t="10529" r="27073" b="9273"/>
              <a:stretch/>
            </p:blipFill>
            <p:spPr>
              <a:xfrm>
                <a:off x="1583466" y="1365287"/>
                <a:ext cx="1532159" cy="1437283"/>
              </a:xfrm>
              <a:prstGeom prst="rect">
                <a:avLst/>
              </a:prstGeom>
            </p:spPr>
          </p:pic>
          <p:sp>
            <p:nvSpPr>
              <p:cNvPr id="7" name="TextBox 6">
                <a:extLst>
                  <a:ext uri="{FF2B5EF4-FFF2-40B4-BE49-F238E27FC236}">
                    <a16:creationId xmlns:a16="http://schemas.microsoft.com/office/drawing/2014/main" id="{F192987F-7E0A-40BC-A85F-A211AFE86D49}"/>
                  </a:ext>
                </a:extLst>
              </p:cNvPr>
              <p:cNvSpPr txBox="1"/>
              <p:nvPr/>
            </p:nvSpPr>
            <p:spPr>
              <a:xfrm>
                <a:off x="1131105" y="2802570"/>
                <a:ext cx="2436886"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Highly available and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fault-tolerant</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7" name="Group 26">
              <a:extLst>
                <a:ext uri="{FF2B5EF4-FFF2-40B4-BE49-F238E27FC236}">
                  <a16:creationId xmlns:a16="http://schemas.microsoft.com/office/drawing/2014/main" id="{B3DB1090-F62C-44CF-94D8-1FB0B39E1C8E}"/>
                </a:ext>
                <a:ext uri="{C183D7F6-B498-43B3-948B-1728B52AA6E4}">
                  <adec:decorative xmlns:adec="http://schemas.microsoft.com/office/drawing/2017/decorative" val="1"/>
                </a:ext>
              </a:extLst>
            </p:cNvPr>
            <p:cNvGrpSpPr/>
            <p:nvPr/>
          </p:nvGrpSpPr>
          <p:grpSpPr>
            <a:xfrm>
              <a:off x="5441419" y="1437601"/>
              <a:ext cx="1729961" cy="2144571"/>
              <a:chOff x="4791842" y="1365885"/>
              <a:chExt cx="1729961" cy="2144571"/>
            </a:xfrm>
          </p:grpSpPr>
          <p:pic>
            <p:nvPicPr>
              <p:cNvPr id="19" name="Picture 18">
                <a:extLst>
                  <a:ext uri="{FF2B5EF4-FFF2-40B4-BE49-F238E27FC236}">
                    <a16:creationId xmlns:a16="http://schemas.microsoft.com/office/drawing/2014/main" id="{D0290FCC-CE9F-42F4-A47D-85DB7721AD0D}"/>
                  </a:ext>
                  <a:ext uri="{C183D7F6-B498-43B3-948B-1728B52AA6E4}">
                    <adec:decorative xmlns:adec="http://schemas.microsoft.com/office/drawing/2017/decorative" val="1"/>
                  </a:ext>
                </a:extLst>
              </p:cNvPr>
              <p:cNvPicPr>
                <a:picLocks noChangeAspect="1"/>
              </p:cNvPicPr>
              <p:nvPr/>
            </p:nvPicPr>
            <p:blipFill rotWithShape="1">
              <a:blip r:embed="rId4"/>
              <a:srcRect l="28329" t="7470" r="53989"/>
              <a:stretch/>
            </p:blipFill>
            <p:spPr>
              <a:xfrm>
                <a:off x="4960062" y="1365885"/>
                <a:ext cx="1393513" cy="1561380"/>
              </a:xfrm>
              <a:prstGeom prst="rect">
                <a:avLst/>
              </a:prstGeom>
            </p:spPr>
          </p:pic>
          <p:sp>
            <p:nvSpPr>
              <p:cNvPr id="21" name="TextBox 20">
                <a:extLst>
                  <a:ext uri="{FF2B5EF4-FFF2-40B4-BE49-F238E27FC236}">
                    <a16:creationId xmlns:a16="http://schemas.microsoft.com/office/drawing/2014/main" id="{34DD93A5-D39C-40BB-A09B-F589C4551BED}"/>
                  </a:ext>
                </a:extLst>
              </p:cNvPr>
              <p:cNvSpPr txBox="1"/>
              <p:nvPr/>
            </p:nvSpPr>
            <p:spPr>
              <a:xfrm>
                <a:off x="4791842" y="2802570"/>
                <a:ext cx="172996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Containerized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8" name="Group 27">
              <a:extLst>
                <a:ext uri="{FF2B5EF4-FFF2-40B4-BE49-F238E27FC236}">
                  <a16:creationId xmlns:a16="http://schemas.microsoft.com/office/drawing/2014/main" id="{71B41BC1-2BF4-4ACD-84EC-718DB7C6178B}"/>
                </a:ext>
                <a:ext uri="{C183D7F6-B498-43B3-948B-1728B52AA6E4}">
                  <adec:decorative xmlns:adec="http://schemas.microsoft.com/office/drawing/2017/decorative" val="1"/>
                </a:ext>
              </a:extLst>
            </p:cNvPr>
            <p:cNvGrpSpPr/>
            <p:nvPr/>
          </p:nvGrpSpPr>
          <p:grpSpPr>
            <a:xfrm>
              <a:off x="9031453" y="1785311"/>
              <a:ext cx="1762021" cy="1796861"/>
              <a:chOff x="9026921" y="1713595"/>
              <a:chExt cx="1762021" cy="1796861"/>
            </a:xfrm>
          </p:grpSpPr>
          <p:pic>
            <p:nvPicPr>
              <p:cNvPr id="17" name="Picture 16">
                <a:extLst>
                  <a:ext uri="{FF2B5EF4-FFF2-40B4-BE49-F238E27FC236}">
                    <a16:creationId xmlns:a16="http://schemas.microsoft.com/office/drawing/2014/main" id="{C8C93A11-FB98-4540-B299-C4E02984CC45}"/>
                  </a:ext>
                  <a:ext uri="{C183D7F6-B498-43B3-948B-1728B52AA6E4}">
                    <adec:decorative xmlns:adec="http://schemas.microsoft.com/office/drawing/2017/decorative" val="1"/>
                  </a:ext>
                </a:extLst>
              </p:cNvPr>
              <p:cNvPicPr>
                <a:picLocks noChangeAspect="1"/>
              </p:cNvPicPr>
              <p:nvPr/>
            </p:nvPicPr>
            <p:blipFill rotWithShape="1">
              <a:blip r:embed="rId4"/>
              <a:srcRect l="80784" t="18720"/>
              <a:stretch/>
            </p:blipFill>
            <p:spPr>
              <a:xfrm>
                <a:off x="9207330" y="1713595"/>
                <a:ext cx="1401204" cy="1269090"/>
              </a:xfrm>
              <a:prstGeom prst="rect">
                <a:avLst/>
              </a:prstGeom>
            </p:spPr>
          </p:pic>
          <p:sp>
            <p:nvSpPr>
              <p:cNvPr id="22" name="TextBox 21">
                <a:extLst>
                  <a:ext uri="{FF2B5EF4-FFF2-40B4-BE49-F238E27FC236}">
                    <a16:creationId xmlns:a16="http://schemas.microsoft.com/office/drawing/2014/main" id="{C752C348-80D1-465A-9F71-7E4EACA07398}"/>
                  </a:ext>
                </a:extLst>
              </p:cNvPr>
              <p:cNvSpPr txBox="1"/>
              <p:nvPr/>
            </p:nvSpPr>
            <p:spPr>
              <a:xfrm>
                <a:off x="9026921" y="2802570"/>
                <a:ext cx="176202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Elasticity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scalability</a:t>
                </a:r>
              </a:p>
            </p:txBody>
          </p:sp>
        </p:grpSp>
        <p:grpSp>
          <p:nvGrpSpPr>
            <p:cNvPr id="31" name="Group 30">
              <a:extLst>
                <a:ext uri="{FF2B5EF4-FFF2-40B4-BE49-F238E27FC236}">
                  <a16:creationId xmlns:a16="http://schemas.microsoft.com/office/drawing/2014/main" id="{6519601B-096F-491D-8B11-90DD0F6D9E00}"/>
                </a:ext>
                <a:ext uri="{C183D7F6-B498-43B3-948B-1728B52AA6E4}">
                  <adec:decorative xmlns:adec="http://schemas.microsoft.com/office/drawing/2017/decorative" val="1"/>
                </a:ext>
              </a:extLst>
            </p:cNvPr>
            <p:cNvGrpSpPr/>
            <p:nvPr/>
          </p:nvGrpSpPr>
          <p:grpSpPr>
            <a:xfrm>
              <a:off x="4717118" y="3891610"/>
              <a:ext cx="2537874" cy="1972094"/>
              <a:chOff x="4199444" y="3819894"/>
              <a:chExt cx="2537874" cy="1972094"/>
            </a:xfrm>
          </p:grpSpPr>
          <p:pic>
            <p:nvPicPr>
              <p:cNvPr id="15" name="Picture 14">
                <a:extLst>
                  <a:ext uri="{FF2B5EF4-FFF2-40B4-BE49-F238E27FC236}">
                    <a16:creationId xmlns:a16="http://schemas.microsoft.com/office/drawing/2014/main" id="{C892100C-F3BD-4F19-9EAA-3433E4D9575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273453" y="3819894"/>
                <a:ext cx="2389850" cy="1561381"/>
              </a:xfrm>
              <a:prstGeom prst="rect">
                <a:avLst/>
              </a:prstGeom>
            </p:spPr>
          </p:pic>
          <p:sp>
            <p:nvSpPr>
              <p:cNvPr id="9" name="TextBox 8">
                <a:extLst>
                  <a:ext uri="{FF2B5EF4-FFF2-40B4-BE49-F238E27FC236}">
                    <a16:creationId xmlns:a16="http://schemas.microsoft.com/office/drawing/2014/main" id="{E17FDA5D-8E5C-48E7-8BBD-4F82C863D8EF}"/>
                  </a:ext>
                </a:extLst>
              </p:cNvPr>
              <p:cNvSpPr txBox="1"/>
              <p:nvPr/>
            </p:nvSpPr>
            <p:spPr>
              <a:xfrm>
                <a:off x="4199444" y="5391878"/>
                <a:ext cx="2537874"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Hybrid environments</a:t>
                </a:r>
              </a:p>
            </p:txBody>
          </p:sp>
        </p:grpSp>
        <p:grpSp>
          <p:nvGrpSpPr>
            <p:cNvPr id="30" name="Group 29">
              <a:extLst>
                <a:ext uri="{FF2B5EF4-FFF2-40B4-BE49-F238E27FC236}">
                  <a16:creationId xmlns:a16="http://schemas.microsoft.com/office/drawing/2014/main" id="{991F9113-243A-4DFC-9F0B-992E8B60F903}"/>
                </a:ext>
                <a:ext uri="{C183D7F6-B498-43B3-948B-1728B52AA6E4}">
                  <adec:decorative xmlns:adec="http://schemas.microsoft.com/office/drawing/2017/decorative" val="1"/>
                </a:ext>
              </a:extLst>
            </p:cNvPr>
            <p:cNvGrpSpPr/>
            <p:nvPr/>
          </p:nvGrpSpPr>
          <p:grpSpPr>
            <a:xfrm>
              <a:off x="8536928" y="4484045"/>
              <a:ext cx="2751074" cy="1700142"/>
              <a:chOff x="7831794" y="4399622"/>
              <a:chExt cx="2751074" cy="1700142"/>
            </a:xfrm>
          </p:grpSpPr>
          <p:sp>
            <p:nvSpPr>
              <p:cNvPr id="24" name="TextBox 23">
                <a:extLst>
                  <a:ext uri="{FF2B5EF4-FFF2-40B4-BE49-F238E27FC236}">
                    <a16:creationId xmlns:a16="http://schemas.microsoft.com/office/drawing/2014/main" id="{44424281-5CD1-402F-AD47-46C3024D04F3}"/>
                  </a:ext>
                </a:extLst>
              </p:cNvPr>
              <p:cNvSpPr txBox="1"/>
              <p:nvPr/>
            </p:nvSpPr>
            <p:spPr>
              <a:xfrm>
                <a:off x="7831794" y="5391878"/>
                <a:ext cx="275107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Invoke Lambda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functions over HTTP(S)</a:t>
                </a:r>
              </a:p>
            </p:txBody>
          </p:sp>
          <p:pic>
            <p:nvPicPr>
              <p:cNvPr id="25" name="Graphic 24">
                <a:extLst>
                  <a:ext uri="{FF2B5EF4-FFF2-40B4-BE49-F238E27FC236}">
                    <a16:creationId xmlns:a16="http://schemas.microsoft.com/office/drawing/2014/main" id="{DB7B1AA2-137B-48FC-8C97-50E3B7D44B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3585" y="4399622"/>
                <a:ext cx="843718" cy="843718"/>
              </a:xfrm>
              <a:prstGeom prst="rect">
                <a:avLst/>
              </a:prstGeom>
            </p:spPr>
          </p:pic>
        </p:grpSp>
        <p:grpSp>
          <p:nvGrpSpPr>
            <p:cNvPr id="40" name="Group 39">
              <a:extLst>
                <a:ext uri="{FF2B5EF4-FFF2-40B4-BE49-F238E27FC236}">
                  <a16:creationId xmlns:a16="http://schemas.microsoft.com/office/drawing/2014/main" id="{4E34F22C-539E-4CBD-9AF0-8A9A470B336B}"/>
                </a:ext>
                <a:ext uri="{C183D7F6-B498-43B3-948B-1728B52AA6E4}">
                  <adec:decorative xmlns:adec="http://schemas.microsoft.com/office/drawing/2017/decorative" val="1"/>
                </a:ext>
              </a:extLst>
            </p:cNvPr>
            <p:cNvGrpSpPr/>
            <p:nvPr/>
          </p:nvGrpSpPr>
          <p:grpSpPr>
            <a:xfrm>
              <a:off x="1475189" y="4425508"/>
              <a:ext cx="1757211" cy="1745972"/>
              <a:chOff x="1475189" y="4425508"/>
              <a:chExt cx="1757211" cy="1745972"/>
            </a:xfrm>
          </p:grpSpPr>
          <p:pic>
            <p:nvPicPr>
              <p:cNvPr id="39" name="Graphic 38">
                <a:extLst>
                  <a:ext uri="{FF2B5EF4-FFF2-40B4-BE49-F238E27FC236}">
                    <a16:creationId xmlns:a16="http://schemas.microsoft.com/office/drawing/2014/main" id="{8D1F5C4F-966B-44F9-ADC2-5FEDE035B44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6590" y="4425508"/>
                <a:ext cx="914400" cy="914400"/>
              </a:xfrm>
              <a:prstGeom prst="rect">
                <a:avLst/>
              </a:prstGeom>
            </p:spPr>
          </p:pic>
          <p:sp>
            <p:nvSpPr>
              <p:cNvPr id="23" name="TextBox 22">
                <a:extLst>
                  <a:ext uri="{FF2B5EF4-FFF2-40B4-BE49-F238E27FC236}">
                    <a16:creationId xmlns:a16="http://schemas.microsoft.com/office/drawing/2014/main" id="{354E5732-3F55-40A0-A895-FA0D7639DBA8}"/>
                  </a:ext>
                  <a:ext uri="{C183D7F6-B498-43B3-948B-1728B52AA6E4}">
                    <adec:decorative xmlns:adec="http://schemas.microsoft.com/office/drawing/2017/decorative" val="1"/>
                  </a:ext>
                </a:extLst>
              </p:cNvPr>
              <p:cNvSpPr txBox="1"/>
              <p:nvPr/>
            </p:nvSpPr>
            <p:spPr>
              <a:xfrm>
                <a:off x="1475189" y="5463594"/>
                <a:ext cx="175721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Virtual private</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cloud (VPC)</a:t>
                </a:r>
              </a:p>
            </p:txBody>
          </p:sp>
        </p:grpSp>
      </p:grpSp>
      <p:sp>
        <p:nvSpPr>
          <p:cNvPr id="3" name="Footer Placeholder 2">
            <a:extLst>
              <a:ext uri="{FF2B5EF4-FFF2-40B4-BE49-F238E27FC236}">
                <a16:creationId xmlns:a16="http://schemas.microsoft.com/office/drawing/2014/main" id="{7E38D4F7-74EF-470A-B13D-3B668B0546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DC510D5-3FCC-4EFE-A548-34BBDDB0B6A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91281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4BC1-41F1-41B2-B6B0-99B668A2F0CC}"/>
              </a:ext>
            </a:extLst>
          </p:cNvPr>
          <p:cNvSpPr>
            <a:spLocks noGrp="1"/>
          </p:cNvSpPr>
          <p:nvPr>
            <p:ph type="title"/>
          </p:nvPr>
        </p:nvSpPr>
        <p:spPr/>
        <p:txBody>
          <a:bodyPr/>
          <a:lstStyle/>
          <a:p>
            <a:r>
              <a:rPr lang="en-US" dirty="0"/>
              <a:t>Activity: Elastic Load Balancing</a:t>
            </a:r>
          </a:p>
        </p:txBody>
      </p:sp>
      <p:sp>
        <p:nvSpPr>
          <p:cNvPr id="10" name="Rectangle 9">
            <a:extLst>
              <a:ext uri="{FF2B5EF4-FFF2-40B4-BE49-F238E27FC236}">
                <a16:creationId xmlns:a16="http://schemas.microsoft.com/office/drawing/2014/main" id="{F62620C0-E0DB-4280-B5CC-BC3D4D6EA6CA}"/>
              </a:ext>
            </a:extLst>
          </p:cNvPr>
          <p:cNvSpPr/>
          <p:nvPr/>
        </p:nvSpPr>
        <p:spPr>
          <a:xfrm>
            <a:off x="896182"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must support traffic to a containerized application.</a:t>
            </a:r>
          </a:p>
        </p:txBody>
      </p:sp>
      <p:sp>
        <p:nvSpPr>
          <p:cNvPr id="27" name="Rectangle 26">
            <a:extLst>
              <a:ext uri="{FF2B5EF4-FFF2-40B4-BE49-F238E27FC236}">
                <a16:creationId xmlns:a16="http://schemas.microsoft.com/office/drawing/2014/main" id="{0DC02A71-640E-4AAB-A5B4-5111ED29AE0B}"/>
              </a:ext>
            </a:extLst>
          </p:cNvPr>
          <p:cNvSpPr/>
          <p:nvPr/>
        </p:nvSpPr>
        <p:spPr>
          <a:xfrm>
            <a:off x="6192555" y="1564729"/>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Application Load Balancer</a:t>
            </a:r>
          </a:p>
        </p:txBody>
      </p:sp>
      <p:sp>
        <p:nvSpPr>
          <p:cNvPr id="11" name="Rectangle 10">
            <a:extLst>
              <a:ext uri="{FF2B5EF4-FFF2-40B4-BE49-F238E27FC236}">
                <a16:creationId xmlns:a16="http://schemas.microsoft.com/office/drawing/2014/main" id="{509A8386-D0B4-4134-95B4-BF26551B605D}"/>
              </a:ext>
            </a:extLst>
          </p:cNvPr>
          <p:cNvSpPr/>
          <p:nvPr/>
        </p:nvSpPr>
        <p:spPr>
          <a:xfrm>
            <a:off x="896182"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have extremely spiky and unpredictable TCP traffic.</a:t>
            </a:r>
          </a:p>
        </p:txBody>
      </p:sp>
      <p:sp>
        <p:nvSpPr>
          <p:cNvPr id="28" name="Rectangle 27">
            <a:extLst>
              <a:ext uri="{FF2B5EF4-FFF2-40B4-BE49-F238E27FC236}">
                <a16:creationId xmlns:a16="http://schemas.microsoft.com/office/drawing/2014/main" id="{16D7CA6E-B1DB-4678-9B9B-1C26DDBB4DED}"/>
              </a:ext>
            </a:extLst>
          </p:cNvPr>
          <p:cNvSpPr/>
          <p:nvPr/>
        </p:nvSpPr>
        <p:spPr>
          <a:xfrm>
            <a:off x="6192555" y="2330978"/>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2" name="Rectangle 11">
            <a:extLst>
              <a:ext uri="{FF2B5EF4-FFF2-40B4-BE49-F238E27FC236}">
                <a16:creationId xmlns:a16="http://schemas.microsoft.com/office/drawing/2014/main" id="{84479A49-F5B5-4264-8D4B-56BB39ED833C}"/>
              </a:ext>
            </a:extLst>
          </p:cNvPr>
          <p:cNvSpPr/>
          <p:nvPr/>
        </p:nvSpPr>
        <p:spPr>
          <a:xfrm>
            <a:off x="896182"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simple load balancing with multiple protocols.</a:t>
            </a:r>
          </a:p>
        </p:txBody>
      </p:sp>
      <p:sp>
        <p:nvSpPr>
          <p:cNvPr id="29" name="Rectangle 28">
            <a:extLst>
              <a:ext uri="{FF2B5EF4-FFF2-40B4-BE49-F238E27FC236}">
                <a16:creationId xmlns:a16="http://schemas.microsoft.com/office/drawing/2014/main" id="{9DB97E51-7082-444B-BDD9-32F3B0C74716}"/>
              </a:ext>
            </a:extLst>
          </p:cNvPr>
          <p:cNvSpPr/>
          <p:nvPr/>
        </p:nvSpPr>
        <p:spPr>
          <a:xfrm>
            <a:off x="6192555" y="3097227"/>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Classic Load Balancer</a:t>
            </a:r>
          </a:p>
        </p:txBody>
      </p:sp>
      <p:sp>
        <p:nvSpPr>
          <p:cNvPr id="13" name="Rectangle 12">
            <a:extLst>
              <a:ext uri="{FF2B5EF4-FFF2-40B4-BE49-F238E27FC236}">
                <a16:creationId xmlns:a16="http://schemas.microsoft.com/office/drawing/2014/main" id="{920D72AE-D795-424C-831B-89A96B938247}"/>
              </a:ext>
            </a:extLst>
          </p:cNvPr>
          <p:cNvSpPr/>
          <p:nvPr/>
        </p:nvSpPr>
        <p:spPr>
          <a:xfrm>
            <a:off x="896182"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to support a static or Elastic IP address, or an IP target outside a VPC.</a:t>
            </a:r>
          </a:p>
        </p:txBody>
      </p:sp>
      <p:sp>
        <p:nvSpPr>
          <p:cNvPr id="30" name="Rectangle 29">
            <a:extLst>
              <a:ext uri="{FF2B5EF4-FFF2-40B4-BE49-F238E27FC236}">
                <a16:creationId xmlns:a16="http://schemas.microsoft.com/office/drawing/2014/main" id="{E0D4A30A-0AAF-4BCF-81FA-82FF1C298C1E}"/>
              </a:ext>
            </a:extLst>
          </p:cNvPr>
          <p:cNvSpPr/>
          <p:nvPr/>
        </p:nvSpPr>
        <p:spPr>
          <a:xfrm>
            <a:off x="6192555" y="3863476"/>
            <a:ext cx="5096385"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5" name="Rectangle 14">
            <a:extLst>
              <a:ext uri="{FF2B5EF4-FFF2-40B4-BE49-F238E27FC236}">
                <a16:creationId xmlns:a16="http://schemas.microsoft.com/office/drawing/2014/main" id="{CCC283B6-A7DB-445D-87FA-68DA04AA0057}"/>
              </a:ext>
            </a:extLst>
          </p:cNvPr>
          <p:cNvSpPr/>
          <p:nvPr/>
        </p:nvSpPr>
        <p:spPr>
          <a:xfrm>
            <a:off x="896182"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need a load balancer that can handle millions of requests per second while maintaining low latencies.</a:t>
            </a:r>
          </a:p>
        </p:txBody>
      </p:sp>
      <p:sp>
        <p:nvSpPr>
          <p:cNvPr id="32" name="Rectangle 31">
            <a:extLst>
              <a:ext uri="{FF2B5EF4-FFF2-40B4-BE49-F238E27FC236}">
                <a16:creationId xmlns:a16="http://schemas.microsoft.com/office/drawing/2014/main" id="{FAF360C1-5716-4BD6-A869-7DBD6A967824}"/>
              </a:ext>
            </a:extLst>
          </p:cNvPr>
          <p:cNvSpPr/>
          <p:nvPr/>
        </p:nvSpPr>
        <p:spPr>
          <a:xfrm>
            <a:off x="6192555" y="4629725"/>
            <a:ext cx="5096385"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Network Load Balancer</a:t>
            </a:r>
          </a:p>
        </p:txBody>
      </p:sp>
      <p:sp>
        <p:nvSpPr>
          <p:cNvPr id="17" name="Rectangle 16">
            <a:extLst>
              <a:ext uri="{FF2B5EF4-FFF2-40B4-BE49-F238E27FC236}">
                <a16:creationId xmlns:a16="http://schemas.microsoft.com/office/drawing/2014/main" id="{7BEFE1F9-A4CC-4ECD-8922-28C28B97E216}"/>
              </a:ext>
            </a:extLst>
          </p:cNvPr>
          <p:cNvSpPr/>
          <p:nvPr/>
        </p:nvSpPr>
        <p:spPr>
          <a:xfrm>
            <a:off x="896182"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You must support HTTPS requests.</a:t>
            </a:r>
          </a:p>
        </p:txBody>
      </p:sp>
      <p:sp>
        <p:nvSpPr>
          <p:cNvPr id="33" name="Rectangle 32">
            <a:extLst>
              <a:ext uri="{FF2B5EF4-FFF2-40B4-BE49-F238E27FC236}">
                <a16:creationId xmlns:a16="http://schemas.microsoft.com/office/drawing/2014/main" id="{A17E2305-38D2-4DBC-B2D7-3EA375820676}"/>
              </a:ext>
            </a:extLst>
          </p:cNvPr>
          <p:cNvSpPr/>
          <p:nvPr/>
        </p:nvSpPr>
        <p:spPr>
          <a:xfrm>
            <a:off x="6192555" y="5670296"/>
            <a:ext cx="5096385"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Application Load Balancer</a:t>
            </a:r>
          </a:p>
        </p:txBody>
      </p:sp>
      <p:sp>
        <p:nvSpPr>
          <p:cNvPr id="5" name="Footer Placeholder 4">
            <a:extLst>
              <a:ext uri="{FF2B5EF4-FFF2-40B4-BE49-F238E27FC236}">
                <a16:creationId xmlns:a16="http://schemas.microsoft.com/office/drawing/2014/main" id="{604AE97B-EE65-43CB-B16F-65C3E7D3818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9C87737-3217-4C27-897B-81A647CF9E6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41045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11" grpId="0" animBg="1"/>
      <p:bldP spid="28" grpId="0" animBg="1"/>
      <p:bldP spid="12" grpId="0" animBg="1"/>
      <p:bldP spid="29" grpId="0" animBg="1"/>
      <p:bldP spid="13" grpId="0" animBg="1"/>
      <p:bldP spid="30" grpId="0" animBg="1"/>
      <p:bldP spid="15" grpId="0" animBg="1"/>
      <p:bldP spid="32" grpId="0" animBg="1"/>
      <p:bldP spid="17"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xbPFa0bi"/>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12178</TotalTime>
  <Words>7535</Words>
  <Application>Microsoft Office PowerPoint</Application>
  <PresentationFormat>Widescreen</PresentationFormat>
  <Paragraphs>578</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Amazon Ember</vt:lpstr>
      <vt:lpstr>Amazon Ember Light</vt:lpstr>
      <vt:lpstr>Amazon Ember Medium</vt:lpstr>
      <vt:lpstr>Arial</vt:lpstr>
      <vt:lpstr>Calibri</vt:lpstr>
      <vt:lpstr>Lucida Console</vt:lpstr>
      <vt:lpstr>Wingdings</vt:lpstr>
      <vt:lpstr>Office Theme</vt:lpstr>
      <vt:lpstr>Module 10: Automatic Scaling and Monitoring</vt:lpstr>
      <vt:lpstr>Module overview</vt:lpstr>
      <vt:lpstr>Module objectives</vt:lpstr>
      <vt:lpstr>Section 1: Elastic Load Balancing</vt:lpstr>
      <vt:lpstr>Elastic Load Balancing</vt:lpstr>
      <vt:lpstr>Types of load balancers</vt:lpstr>
      <vt:lpstr>How Elastic Load Balancing works</vt:lpstr>
      <vt:lpstr>Elastic Load Balancing use cases</vt:lpstr>
      <vt:lpstr>Activity: Elastic Load Balancing</vt:lpstr>
      <vt:lpstr>Load balancer monitoring</vt:lpstr>
      <vt:lpstr>Section 1 key takeaways</vt:lpstr>
      <vt:lpstr>Section 2: Amazon CloudWatch</vt:lpstr>
      <vt:lpstr>Monitoring AWS resources</vt:lpstr>
      <vt:lpstr>Amazon CloudWatch</vt:lpstr>
      <vt:lpstr>CloudWatch alarms</vt:lpstr>
      <vt:lpstr>Activity: Amazon CloudWatch</vt:lpstr>
      <vt:lpstr>Section 2 key takeaways</vt:lpstr>
      <vt:lpstr>Section 3: Amazon EC2 Auto Scaling</vt:lpstr>
      <vt:lpstr>Why is scaling important?</vt:lpstr>
      <vt:lpstr>Amazon EC2 Auto Scaling</vt:lpstr>
      <vt:lpstr>Typical weekly traffic at Amazon.com</vt:lpstr>
      <vt:lpstr>November traffic to Amazon.com</vt:lpstr>
      <vt:lpstr>Auto Scaling groups</vt:lpstr>
      <vt:lpstr>Scaling out versus scaling in</vt:lpstr>
      <vt:lpstr>How Amazon EC2 Auto Scaling works</vt:lpstr>
      <vt:lpstr>Implementing dynamic scaling</vt:lpstr>
      <vt:lpstr>AWS Auto Scaling</vt:lpstr>
      <vt:lpstr>Section 3 key takeaways</vt:lpstr>
      <vt:lpstr>Lab 6:  Scale and Load Balance Your Architecture</vt:lpstr>
      <vt:lpstr>Lab 6: Scenario</vt:lpstr>
      <vt:lpstr>Lab 6: Tasks</vt:lpstr>
      <vt:lpstr>Lab 6: Final product </vt:lpstr>
      <vt:lpstr>Begin lab 6</vt:lpstr>
      <vt:lpstr>Lab debrief:  Key takeaways</vt:lpstr>
      <vt:lpstr>Module wrap-up</vt:lpstr>
      <vt:lpstr>Module summary                                                     </vt:lpstr>
      <vt:lpstr>Complete the knowledge check</vt:lpstr>
      <vt:lpstr>Sample exam question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Harris</dc:creator>
  <cp:keywords>v 2.0.0</cp:keywords>
  <cp:lastModifiedBy>Harris, Melissa</cp:lastModifiedBy>
  <cp:revision>555</cp:revision>
  <cp:lastPrinted>2018-12-10T23:37:28Z</cp:lastPrinted>
  <dcterms:created xsi:type="dcterms:W3CDTF">2019-09-16T17:01:53Z</dcterms:created>
  <dcterms:modified xsi:type="dcterms:W3CDTF">2020-08-17T16:56:22Z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